
<file path=[Content_Types].xml><?xml version="1.0" encoding="utf-8"?>
<Types xmlns="http://schemas.openxmlformats.org/package/2006/content-types">
  <Default Extension="emf" ContentType="image/x-emf"/>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71" r:id="rId14"/>
    <p:sldId id="269" r:id="rId15"/>
    <p:sldId id="272" r:id="rId16"/>
    <p:sldId id="270"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90" r:id="rId34"/>
    <p:sldId id="291" r:id="rId35"/>
    <p:sldId id="292" r:id="rId36"/>
    <p:sldId id="293" r:id="rId37"/>
    <p:sldId id="294" r:id="rId38"/>
    <p:sldId id="288" r:id="rId39"/>
  </p:sldIdLst>
  <p:sldSz cx="18288000" cy="10287000"/>
  <p:notesSz cx="6858000" cy="9144000"/>
  <p:embeddedFontLst>
    <p:embeddedFont>
      <p:font typeface="Andale Mono" panose="020B0604020202020204"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andara" panose="020E0502030303020204" pitchFamily="34" charset="0"/>
      <p:regular r:id="rId48"/>
      <p:bold r:id="rId49"/>
      <p:italic r:id="rId50"/>
      <p:boldItalic r:id="rId51"/>
    </p:embeddedFont>
    <p:embeddedFont>
      <p:font typeface="Helvetica" panose="020B060402020202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Roboto Bold" panose="02000000000000000000" charset="0"/>
      <p:regular r:id="rId60"/>
      <p:bold r:id="rId61"/>
    </p:embeddedFont>
    <p:embeddedFont>
      <p:font typeface="Roboto Condensed Bold" panose="020B0604020202020204" charset="0"/>
      <p:regular r:id="rId62"/>
      <p:bold r:id="rId63"/>
    </p:embeddedFont>
    <p:embeddedFont>
      <p:font typeface="Times" panose="02020603050405020304" pitchFamily="18"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98B8C24-17A8-419D-8FA5-F79623510E3A}">
          <p14:sldIdLst>
            <p14:sldId id="256"/>
            <p14:sldId id="257"/>
            <p14:sldId id="258"/>
            <p14:sldId id="259"/>
            <p14:sldId id="260"/>
            <p14:sldId id="261"/>
            <p14:sldId id="262"/>
            <p14:sldId id="263"/>
            <p14:sldId id="264"/>
            <p14:sldId id="266"/>
            <p14:sldId id="265"/>
            <p14:sldId id="267"/>
            <p14:sldId id="271"/>
            <p14:sldId id="269"/>
            <p14:sldId id="272"/>
            <p14:sldId id="270"/>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 name="Section sans titre" id="{A7F5FB49-8E21-412B-849A-2B4261ED3ADC}">
          <p14:sldIdLst>
            <p14:sldId id="2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9D"/>
    <a:srgbClr val="9D3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0" autoAdjust="0"/>
    <p:restoredTop sz="86639" autoAdjust="0"/>
  </p:normalViewPr>
  <p:slideViewPr>
    <p:cSldViewPr>
      <p:cViewPr varScale="1">
        <p:scale>
          <a:sx n="49" d="100"/>
          <a:sy n="49" d="100"/>
        </p:scale>
        <p:origin x="7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Ventes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64-F140-A5A2-3D09744220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64-F140-A5A2-3D097442204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64-F140-A5A2-3D097442204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64-F140-A5A2-3D0974422043}"/>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4E8C-8441-88E4-51F17BBB482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800" dirty="0"/>
              <a:t>Titre du graphique</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447-D542-B4BD-65DA53B2C8FA}"/>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447-D542-B4BD-65DA53B2C8FA}"/>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447-D542-B4BD-65DA53B2C8FA}"/>
            </c:ext>
          </c:extLst>
        </c:ser>
        <c:dLbls>
          <c:showLegendKey val="0"/>
          <c:showVal val="0"/>
          <c:showCatName val="0"/>
          <c:showSerName val="0"/>
          <c:showPercent val="0"/>
          <c:showBubbleSize val="0"/>
        </c:dLbls>
        <c:gapWidth val="150"/>
        <c:overlap val="100"/>
        <c:axId val="660990112"/>
        <c:axId val="660991760"/>
      </c:barChart>
      <c:catAx>
        <c:axId val="660990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60991760"/>
        <c:crosses val="autoZero"/>
        <c:auto val="1"/>
        <c:lblAlgn val="ctr"/>
        <c:lblOffset val="100"/>
        <c:noMultiLvlLbl val="0"/>
      </c:catAx>
      <c:valAx>
        <c:axId val="66099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60990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8A833-D6CF-D14D-9B74-24A4FA721949}" type="datetimeFigureOut">
              <a:rPr lang="fr-FR" smtClean="0"/>
              <a:t>04/03/2022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BBE8B-1A6F-0B4F-8762-E66B86876735}" type="slidenum">
              <a:rPr lang="fr-FR" smtClean="0"/>
              <a:t>‹N°›</a:t>
            </a:fld>
            <a:endParaRPr lang="fr-FR"/>
          </a:p>
        </p:txBody>
      </p:sp>
    </p:spTree>
    <p:extLst>
      <p:ext uri="{BB962C8B-B14F-4D97-AF65-F5344CB8AC3E}">
        <p14:creationId xmlns:p14="http://schemas.microsoft.com/office/powerpoint/2010/main" val="80999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Why is it so difficult (or impossible) for classic antivirus to detect and identify new variant/mutant of existing virus ? The main anti-malware analyzer are :  </a:t>
            </a:r>
          </a:p>
          <a:p>
            <a:endParaRPr lang="en-US" noProof="0" dirty="0"/>
          </a:p>
          <a:p>
            <a:pPr marL="171450" indent="-171450">
              <a:buFontTx/>
              <a:buChar char="-"/>
            </a:pPr>
            <a:r>
              <a:rPr lang="en-US" noProof="0" dirty="0"/>
              <a:t>Obfuscation</a:t>
            </a:r>
          </a:p>
          <a:p>
            <a:pPr marL="171450" indent="-171450">
              <a:buFontTx/>
              <a:buChar char="-"/>
            </a:pPr>
            <a:r>
              <a:rPr lang="en-US" noProof="0" dirty="0"/>
              <a:t>Encryption</a:t>
            </a:r>
          </a:p>
          <a:p>
            <a:pPr marL="171450" indent="-171450">
              <a:buFontTx/>
              <a:buChar char="-"/>
            </a:pPr>
            <a:r>
              <a:rPr lang="en-US" noProof="0" dirty="0"/>
              <a:t>Auto-modification</a:t>
            </a:r>
          </a:p>
          <a:p>
            <a:pPr marL="171450" indent="-171450">
              <a:buFontTx/>
              <a:buChar char="-"/>
            </a:pPr>
            <a:r>
              <a:rPr lang="en-US" noProof="0" dirty="0"/>
              <a:t>Anti-debugger</a:t>
            </a:r>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5</a:t>
            </a:fld>
            <a:endParaRPr lang="fr-FR"/>
          </a:p>
        </p:txBody>
      </p:sp>
    </p:spTree>
    <p:extLst>
      <p:ext uri="{BB962C8B-B14F-4D97-AF65-F5344CB8AC3E}">
        <p14:creationId xmlns:p14="http://schemas.microsoft.com/office/powerpoint/2010/main" val="683869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noProof="0" dirty="0">
                <a:solidFill>
                  <a:schemeClr val="tx1"/>
                </a:solidFill>
                <a:effectLst/>
                <a:latin typeface="+mn-lt"/>
                <a:ea typeface="+mn-ea"/>
                <a:cs typeface="+mn-cs"/>
              </a:rPr>
              <a:t>At the first step, the static analysis consists of formal method analysis. </a:t>
            </a:r>
          </a:p>
          <a:p>
            <a:r>
              <a:rPr lang="en-US" sz="1200" b="0" i="0" kern="1200" noProof="0" dirty="0">
                <a:solidFill>
                  <a:schemeClr val="tx1"/>
                </a:solidFill>
                <a:effectLst/>
                <a:latin typeface="+mn-lt"/>
                <a:ea typeface="+mn-ea"/>
                <a:cs typeface="+mn-cs"/>
              </a:rPr>
              <a:t>The binary file is cut by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into pieces to extract several bricks (sites). Each site represents a elementary behavior (malicious or not)</a:t>
            </a:r>
          </a:p>
          <a:p>
            <a:r>
              <a:rPr lang="en-US" sz="1200" b="0" i="0" kern="1200" noProof="0" dirty="0">
                <a:solidFill>
                  <a:schemeClr val="tx1"/>
                </a:solidFill>
                <a:effectLst/>
                <a:latin typeface="+mn-lt"/>
                <a:ea typeface="+mn-ea"/>
                <a:cs typeface="+mn-cs"/>
              </a:rPr>
              <a:t>The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will correlate those elementary behaviors</a:t>
            </a:r>
          </a:p>
          <a:p>
            <a:r>
              <a:rPr lang="en-US" sz="1200" b="0" i="0" kern="1200" noProof="0" dirty="0">
                <a:solidFill>
                  <a:schemeClr val="tx1"/>
                </a:solidFill>
                <a:effectLst/>
                <a:latin typeface="+mn-lt"/>
                <a:ea typeface="+mn-ea"/>
                <a:cs typeface="+mn-cs"/>
              </a:rPr>
              <a:t>When the group of elementary </a:t>
            </a:r>
            <a:r>
              <a:rPr lang="en-US" sz="1200" b="0" i="0" kern="1200" noProof="0" dirty="0" err="1">
                <a:solidFill>
                  <a:schemeClr val="tx1"/>
                </a:solidFill>
                <a:effectLst/>
                <a:latin typeface="+mn-lt"/>
                <a:ea typeface="+mn-ea"/>
                <a:cs typeface="+mn-cs"/>
              </a:rPr>
              <a:t>reveil</a:t>
            </a:r>
            <a:r>
              <a:rPr lang="en-US" sz="1200" b="0" i="0" kern="1200" noProof="0" dirty="0">
                <a:solidFill>
                  <a:schemeClr val="tx1"/>
                </a:solidFill>
                <a:effectLst/>
                <a:latin typeface="+mn-lt"/>
                <a:ea typeface="+mn-ea"/>
                <a:cs typeface="+mn-cs"/>
              </a:rPr>
              <a:t> a global malicious behavior, it triggers an alert. It brings the link with existing set of sites known by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database</a:t>
            </a:r>
          </a:p>
          <a:p>
            <a:r>
              <a:rPr lang="en-US" sz="1200" b="0" i="0" kern="1200" noProof="0" dirty="0">
                <a:solidFill>
                  <a:schemeClr val="tx1"/>
                </a:solidFill>
                <a:effectLst/>
                <a:latin typeface="+mn-lt"/>
                <a:ea typeface="+mn-ea"/>
                <a:cs typeface="+mn-cs"/>
              </a:rPr>
              <a:t>The AI enables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to explorer several combination of sites. The AI updates the behavior database (either malicious or not). This feature avoid heavy and frequent database update</a:t>
            </a:r>
          </a:p>
          <a:p>
            <a:r>
              <a:rPr lang="en-US" sz="1200" b="0" i="0" kern="1200" noProof="0" dirty="0">
                <a:solidFill>
                  <a:schemeClr val="tx1"/>
                </a:solidFill>
                <a:effectLst/>
                <a:latin typeface="+mn-lt"/>
                <a:ea typeface="+mn-ea"/>
                <a:cs typeface="+mn-cs"/>
              </a:rPr>
              <a:t> </a:t>
            </a:r>
          </a:p>
          <a:p>
            <a:r>
              <a:rPr lang="en-US" sz="1200" b="0" i="0" kern="1200" noProof="0" dirty="0">
                <a:solidFill>
                  <a:schemeClr val="tx1"/>
                </a:solidFill>
                <a:effectLst/>
                <a:latin typeface="+mn-lt"/>
                <a:ea typeface="+mn-ea"/>
                <a:cs typeface="+mn-cs"/>
              </a:rPr>
              <a:t>The analysis of files for building Graph Of Flow Control is performed by a formal method.</a:t>
            </a:r>
          </a:p>
          <a:p>
            <a:r>
              <a:rPr lang="en-US" sz="1200" b="0" i="0" kern="1200" noProof="0" dirty="0">
                <a:solidFill>
                  <a:schemeClr val="tx1"/>
                </a:solidFill>
                <a:effectLst/>
                <a:latin typeface="+mn-lt"/>
                <a:ea typeface="+mn-ea"/>
                <a:cs typeface="+mn-cs"/>
              </a:rPr>
              <a:t>The graph is a view abstraction of real code.</a:t>
            </a:r>
          </a:p>
          <a:p>
            <a:r>
              <a:rPr lang="en-US" sz="1200" b="0" i="0" kern="1200" noProof="0" dirty="0">
                <a:solidFill>
                  <a:schemeClr val="tx1"/>
                </a:solidFill>
                <a:effectLst/>
                <a:latin typeface="+mn-lt"/>
                <a:ea typeface="+mn-ea"/>
                <a:cs typeface="+mn-cs"/>
              </a:rPr>
              <a:t>Sites malicious behavior are revealed by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engine. Correlation are done between sites, as well as between sites and </a:t>
            </a:r>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database </a:t>
            </a:r>
          </a:p>
          <a:p>
            <a:r>
              <a:rPr lang="en-US" sz="1200" b="0" i="0" kern="1200" noProof="0" dirty="0">
                <a:solidFill>
                  <a:schemeClr val="tx1"/>
                </a:solidFill>
                <a:effectLst/>
                <a:latin typeface="+mn-lt"/>
                <a:ea typeface="+mn-ea"/>
                <a:cs typeface="+mn-cs"/>
              </a:rPr>
              <a:t> </a:t>
            </a:r>
          </a:p>
          <a:p>
            <a:r>
              <a:rPr lang="en-US" sz="1200" b="0" i="0" kern="1200" noProof="0" dirty="0" err="1">
                <a:solidFill>
                  <a:schemeClr val="tx1"/>
                </a:solidFill>
                <a:effectLst/>
                <a:latin typeface="+mn-lt"/>
                <a:ea typeface="+mn-ea"/>
                <a:cs typeface="+mn-cs"/>
              </a:rPr>
              <a:t>Gorille</a:t>
            </a:r>
            <a:r>
              <a:rPr lang="en-US" sz="1200" b="0" i="0" kern="1200" noProof="0" dirty="0">
                <a:solidFill>
                  <a:schemeClr val="tx1"/>
                </a:solidFill>
                <a:effectLst/>
                <a:latin typeface="+mn-lt"/>
                <a:ea typeface="+mn-ea"/>
                <a:cs typeface="+mn-cs"/>
              </a:rPr>
              <a:t> uses 3 combined methods : :</a:t>
            </a:r>
          </a:p>
          <a:p>
            <a:pPr marL="171450" indent="-171450">
              <a:buFontTx/>
              <a:buChar char="-"/>
            </a:pPr>
            <a:r>
              <a:rPr lang="en-US" sz="1200" b="0" i="0" kern="1200" noProof="0" dirty="0">
                <a:solidFill>
                  <a:schemeClr val="tx1"/>
                </a:solidFill>
                <a:effectLst/>
                <a:latin typeface="+mn-lt"/>
                <a:ea typeface="+mn-ea"/>
                <a:cs typeface="+mn-cs"/>
              </a:rPr>
              <a:t>A formal method. </a:t>
            </a:r>
          </a:p>
          <a:p>
            <a:pPr marL="171450" indent="-171450">
              <a:buFontTx/>
              <a:buChar char="-"/>
            </a:pPr>
            <a:r>
              <a:rPr lang="en-US" sz="1200" b="0" i="0" kern="1200" noProof="0" dirty="0">
                <a:solidFill>
                  <a:schemeClr val="tx1"/>
                </a:solidFill>
                <a:effectLst/>
                <a:latin typeface="+mn-lt"/>
                <a:ea typeface="+mn-ea"/>
                <a:cs typeface="+mn-cs"/>
              </a:rPr>
              <a:t>Algorithms to build the 3D-graph</a:t>
            </a:r>
          </a:p>
          <a:p>
            <a:pPr marL="171450" indent="-171450">
              <a:buFontTx/>
              <a:buChar char="-"/>
            </a:pPr>
            <a:r>
              <a:rPr lang="en-US" sz="1200" b="0" i="0" kern="1200" noProof="0" dirty="0">
                <a:solidFill>
                  <a:schemeClr val="tx1"/>
                </a:solidFill>
                <a:effectLst/>
                <a:latin typeface="+mn-lt"/>
                <a:ea typeface="+mn-ea"/>
                <a:cs typeface="+mn-cs"/>
              </a:rPr>
              <a:t>AI to explore automatically different combinations and correlation between sites. </a:t>
            </a:r>
          </a:p>
          <a:p>
            <a:pPr marL="0" indent="0">
              <a:buFontTx/>
              <a:buNone/>
            </a:pPr>
            <a:endParaRPr lang="en-US" sz="1200" b="0" i="0" kern="1200" noProof="0" dirty="0">
              <a:solidFill>
                <a:schemeClr val="tx1"/>
              </a:solidFill>
              <a:effectLst/>
              <a:latin typeface="+mn-lt"/>
              <a:ea typeface="+mn-ea"/>
              <a:cs typeface="+mn-cs"/>
            </a:endParaRPr>
          </a:p>
          <a:p>
            <a:pPr marL="0" indent="0">
              <a:buFontTx/>
              <a:buNone/>
            </a:pPr>
            <a:endParaRPr lang="en-US" sz="1200" b="0" i="0" kern="1200" noProof="0" dirty="0">
              <a:solidFill>
                <a:schemeClr val="tx1"/>
              </a:solidFill>
              <a:effectLst/>
              <a:latin typeface="+mn-lt"/>
              <a:ea typeface="+mn-ea"/>
              <a:cs typeface="+mn-cs"/>
            </a:endParaRPr>
          </a:p>
          <a:p>
            <a:r>
              <a:rPr lang="en-US" sz="1600" b="1" i="0" kern="1200" noProof="0" dirty="0">
                <a:solidFill>
                  <a:schemeClr val="tx1"/>
                </a:solidFill>
                <a:effectLst/>
                <a:latin typeface="+mn-lt"/>
                <a:ea typeface="+mn-ea"/>
                <a:cs typeface="+mn-cs"/>
              </a:rPr>
              <a:t>GLOSSARY</a:t>
            </a:r>
            <a:endParaRPr lang="en-US" sz="1200" b="1" i="0" kern="1200" noProof="0" dirty="0">
              <a:solidFill>
                <a:schemeClr val="tx1"/>
              </a:solidFill>
              <a:effectLst/>
              <a:latin typeface="+mn-lt"/>
              <a:ea typeface="+mn-ea"/>
              <a:cs typeface="+mn-cs"/>
            </a:endParaRPr>
          </a:p>
          <a:p>
            <a:endParaRPr lang="en-US" sz="1200" b="0" i="0" kern="1200" noProof="0" dirty="0">
              <a:solidFill>
                <a:schemeClr val="tx1"/>
              </a:solidFill>
              <a:effectLst/>
              <a:latin typeface="+mn-lt"/>
              <a:ea typeface="+mn-ea"/>
              <a:cs typeface="+mn-cs"/>
            </a:endParaRPr>
          </a:p>
          <a:p>
            <a:r>
              <a:rPr lang="en-US" sz="1200" b="0" i="0" kern="1200" noProof="0" dirty="0">
                <a:solidFill>
                  <a:schemeClr val="tx1"/>
                </a:solidFill>
                <a:effectLst/>
                <a:latin typeface="+mn-lt"/>
                <a:ea typeface="+mn-ea"/>
                <a:cs typeface="+mn-cs"/>
              </a:rPr>
              <a:t>SITE. A site is a set of operations (code), about 20 operation, reduced (abstract view)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tx1"/>
                </a:solidFill>
                <a:effectLst/>
                <a:latin typeface="+mn-lt"/>
                <a:ea typeface="+mn-ea"/>
                <a:cs typeface="+mn-cs"/>
              </a:rPr>
              <a:t>A site defines an elementary malicious or not malicious behavior. The “sites”  building is done by an automatic process</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FALSE POSITIVE. A false positive </a:t>
            </a:r>
            <a:r>
              <a:rPr lang="en-US" sz="1200" b="0" i="0" kern="1200" noProof="0" dirty="0">
                <a:solidFill>
                  <a:schemeClr val="tx1"/>
                </a:solidFill>
                <a:effectLst/>
                <a:latin typeface="+mn-lt"/>
                <a:ea typeface="+mn-ea"/>
                <a:cs typeface="+mn-cs"/>
              </a:rPr>
              <a:t>is an error, it launches an alter where no malware is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For classic AV there is no false positive, by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FALSE NEGATIVE. A false negative occurs when a virus is not launching an alert when a malware is really present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With classic antivirus, there is a lot of false negative because they cannot discover new mutant. In fact classic antivirus are very sensitive to protection such as :obfuscation, encryption, auto-modification and protection against antimalware detectors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VIRUS SIGNATURE. Classic AV detect the presence of a set of code already known by the AV editor.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AV is just analyzing if this code exists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r>
              <a:rPr lang="en-US" noProof="0" dirty="0"/>
              <a:t>An antivirus can be used by a hacker to verify if his new virus will be recognized or not by the current AV of the market</a:t>
            </a:r>
          </a:p>
          <a:p>
            <a:r>
              <a:rPr lang="en-US" noProof="0" dirty="0"/>
              <a:t>The new virus author uses usually packer programs to change the signature from classic AV</a:t>
            </a:r>
          </a:p>
          <a:p>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CONTROL FLOW GRAPH (CFG). </a:t>
            </a:r>
            <a:r>
              <a:rPr lang="en-US" sz="1200" b="0" i="0" kern="1200" noProof="0" dirty="0">
                <a:solidFill>
                  <a:schemeClr val="tx1"/>
                </a:solidFill>
                <a:effectLst/>
                <a:latin typeface="+mn-lt"/>
                <a:ea typeface="+mn-ea"/>
                <a:cs typeface="+mn-cs"/>
              </a:rPr>
              <a:t>is a representation, using </a:t>
            </a:r>
            <a:r>
              <a:rPr lang="en-US" sz="1200" b="1" i="0" kern="1200" noProof="0" dirty="0">
                <a:solidFill>
                  <a:schemeClr val="tx1"/>
                </a:solidFill>
                <a:effectLst/>
                <a:latin typeface="+mn-lt"/>
                <a:ea typeface="+mn-ea"/>
                <a:cs typeface="+mn-cs"/>
              </a:rPr>
              <a:t>graph</a:t>
            </a:r>
            <a:r>
              <a:rPr lang="en-US" sz="1200" b="0" i="0" kern="1200" noProof="0" dirty="0">
                <a:solidFill>
                  <a:schemeClr val="tx1"/>
                </a:solidFill>
                <a:effectLst/>
                <a:latin typeface="+mn-lt"/>
                <a:ea typeface="+mn-ea"/>
                <a:cs typeface="+mn-cs"/>
              </a:rPr>
              <a:t> notation, of all paths that might be traversed through a program during its execution.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noProof="0" dirty="0">
                <a:solidFill>
                  <a:schemeClr val="tx1"/>
                </a:solidFill>
                <a:effectLst/>
                <a:latin typeface="+mn-lt"/>
                <a:ea typeface="+mn-ea"/>
                <a:cs typeface="+mn-cs"/>
              </a:rPr>
              <a:t>A set of sites aggregated. Those graphs are a new malware signature for </a:t>
            </a:r>
            <a:r>
              <a:rPr lang="en-US" sz="1200" b="0" i="0" kern="1200" noProof="0" dirty="0" err="1">
                <a:solidFill>
                  <a:schemeClr val="tx1"/>
                </a:solidFill>
                <a:effectLst/>
                <a:latin typeface="+mn-lt"/>
                <a:ea typeface="+mn-ea"/>
                <a:cs typeface="+mn-cs"/>
              </a:rPr>
              <a:t>Gorille</a:t>
            </a:r>
            <a:endParaRPr lang="en-US" sz="1200" b="0" i="0" kern="1200" noProof="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r>
              <a:rPr lang="en-US" noProof="0" dirty="0"/>
              <a:t>BEHAVIOR ANALYSIS METHOD. A detection based of the actions done by the virus : system calls, library call, actions with the network</a:t>
            </a:r>
          </a:p>
          <a:p>
            <a:r>
              <a:rPr lang="en-US" noProof="0" dirty="0"/>
              <a:t>Very difficult to say if a set of code is abnormal, suspicious or just a regular/normal/benign code. When the end-user is involved, how to decide if the code is legitimate ? Not very reliable !!</a:t>
            </a:r>
          </a:p>
          <a:p>
            <a:endParaRPr lang="en-US" noProof="0" dirty="0"/>
          </a:p>
          <a:p>
            <a:r>
              <a:rPr lang="en-US" noProof="0" dirty="0"/>
              <a:t>AUTO MODIFICATION. The auto modification is the new code written on the fly, by the malware, and executed, wave by wave. A phase of new code execution is called a wave. The payload is hidden until the last pre-defined phase is installing the payload. We can have many phases before the real payload is running</a:t>
            </a:r>
          </a:p>
          <a:p>
            <a:endParaRPr lang="en-US" noProof="0" dirty="0"/>
          </a:p>
          <a:p>
            <a:r>
              <a:rPr lang="en-US" noProof="0" dirty="0"/>
              <a:t>ANTI-ANALYSIS. It verifies the debugger or VM presence</a:t>
            </a:r>
          </a:p>
          <a:p>
            <a:endParaRPr lang="en-US" noProof="0" dirty="0"/>
          </a:p>
          <a:p>
            <a:r>
              <a:rPr lang="en-US" noProof="0" dirty="0"/>
              <a:t>MORPHOLOGICAL ANALYSIS. This is new and unique cyber-</a:t>
            </a:r>
            <a:r>
              <a:rPr lang="en-US" noProof="0" dirty="0" err="1"/>
              <a:t>detect’s</a:t>
            </a:r>
            <a:r>
              <a:rPr lang="en-US" noProof="0" dirty="0"/>
              <a:t> method for analyzing executable binary</a:t>
            </a:r>
          </a:p>
          <a:p>
            <a:r>
              <a:rPr lang="en-US" noProof="0" dirty="0" err="1"/>
              <a:t>Gorille</a:t>
            </a:r>
            <a:r>
              <a:rPr lang="en-US" noProof="0" dirty="0"/>
              <a:t> software executes the malware and gets groups of “sites”</a:t>
            </a:r>
          </a:p>
          <a:p>
            <a:r>
              <a:rPr lang="en-US" noProof="0" dirty="0" err="1"/>
              <a:t>Gorille</a:t>
            </a:r>
            <a:r>
              <a:rPr lang="en-US" noProof="0" dirty="0"/>
              <a:t> builds a CFG made with </a:t>
            </a:r>
            <a:r>
              <a:rPr lang="en-US" noProof="0" dirty="0" err="1"/>
              <a:t>thoses</a:t>
            </a:r>
            <a:r>
              <a:rPr lang="en-US" noProof="0" dirty="0"/>
              <a:t> sites. The CFG is a new virus signature for </a:t>
            </a:r>
            <a:r>
              <a:rPr lang="en-US" noProof="0" dirty="0" err="1"/>
              <a:t>Gorille</a:t>
            </a:r>
            <a:endParaRPr lang="en-US" noProof="0" dirty="0"/>
          </a:p>
          <a:p>
            <a:endParaRPr lang="en-US" noProof="0" dirty="0"/>
          </a:p>
          <a:p>
            <a:r>
              <a:rPr lang="en-US" noProof="0" dirty="0"/>
              <a:t>GENERIC STRAIN. </a:t>
            </a:r>
            <a:r>
              <a:rPr lang="en-US" noProof="0" dirty="0" err="1"/>
              <a:t>Gorille</a:t>
            </a:r>
            <a:r>
              <a:rPr lang="en-US" noProof="0" dirty="0"/>
              <a:t> finds a infected file with a set of sites. “Generic” means, that the name of the virus is not known even if it really infects the current file. A later comparison with variant sample can bring the name of this malware</a:t>
            </a:r>
          </a:p>
          <a:p>
            <a:endParaRPr lang="en-US" noProof="0" dirty="0"/>
          </a:p>
          <a:p>
            <a:r>
              <a:rPr lang="en-US" noProof="0" dirty="0"/>
              <a:t>WAVE. A set of auto-modification code. It is automatically analyzed by </a:t>
            </a:r>
            <a:r>
              <a:rPr lang="en-US" noProof="0" dirty="0" err="1"/>
              <a:t>Gorille</a:t>
            </a:r>
            <a:r>
              <a:rPr lang="en-US" noProof="0" dirty="0"/>
              <a:t> and displayed </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18</a:t>
            </a:fld>
            <a:endParaRPr lang="fr-FR"/>
          </a:p>
        </p:txBody>
      </p:sp>
    </p:spTree>
    <p:extLst>
      <p:ext uri="{BB962C8B-B14F-4D97-AF65-F5344CB8AC3E}">
        <p14:creationId xmlns:p14="http://schemas.microsoft.com/office/powerpoint/2010/main" val="372336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EMOTET is a hidden program inside a « normal » application, opensource, that everybody can download. </a:t>
            </a:r>
          </a:p>
          <a:p>
            <a:r>
              <a:rPr lang="en-US" noProof="0" dirty="0"/>
              <a:t>In DYNAMIC mode, the malware is running in a sandbox, in secure environment</a:t>
            </a:r>
          </a:p>
          <a:p>
            <a:r>
              <a:rPr lang="en-US" noProof="0" dirty="0"/>
              <a:t>For our sample here, at the 18th wave of self-modification, the carrier trigger the installation of the payload</a:t>
            </a:r>
          </a:p>
          <a:p>
            <a:endParaRPr lang="en-US" noProof="0" dirty="0"/>
          </a:p>
          <a:p>
            <a:endParaRPr lang="en-US" noProof="0" dirty="0"/>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19</a:t>
            </a:fld>
            <a:endParaRPr lang="fr-FR"/>
          </a:p>
        </p:txBody>
      </p:sp>
    </p:spTree>
    <p:extLst>
      <p:ext uri="{BB962C8B-B14F-4D97-AF65-F5344CB8AC3E}">
        <p14:creationId xmlns:p14="http://schemas.microsoft.com/office/powerpoint/2010/main" val="3517998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 demo with  </a:t>
            </a:r>
            <a:r>
              <a:rPr lang="en-US" noProof="0" dirty="0" err="1"/>
              <a:t>Emotet</a:t>
            </a:r>
            <a:r>
              <a:rPr lang="en-US" noProof="0" dirty="0"/>
              <a:t>, a banking Trojan. It evolved through several protections. As a Trojan, It can carry several malware and install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t>Emotet</a:t>
            </a:r>
            <a:r>
              <a:rPr lang="en-US" noProof="0" dirty="0"/>
              <a:t> is an old and known malware (2014-2016), nevertheless, it is still operational when it keep stealthy by protections we met in the beginning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Here is a screenshot of the website </a:t>
            </a:r>
            <a:r>
              <a:rPr lang="en-US" noProof="0" dirty="0" err="1"/>
              <a:t>any.run</a:t>
            </a:r>
            <a:r>
              <a:rPr lang="en-US" noProof="0" dirty="0"/>
              <a:t> which shows the dangerousness of </a:t>
            </a:r>
            <a:r>
              <a:rPr lang="en-US" noProof="0" dirty="0" err="1"/>
              <a:t>Emotet</a:t>
            </a:r>
            <a:r>
              <a:rPr lang="en-US" noProof="0" dirty="0"/>
              <a:t>. It is one of the most dangerous that has never been created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virus, when running on an endpoint, downloads from internet (C&amp;C) the payload then installs it locally.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Here is an alert from ANSSI (French National cybersecurity agency, authority and regulator) Confer to the link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20</a:t>
            </a:fld>
            <a:endParaRPr lang="fr-FR"/>
          </a:p>
        </p:txBody>
      </p:sp>
    </p:spTree>
    <p:extLst>
      <p:ext uri="{BB962C8B-B14F-4D97-AF65-F5344CB8AC3E}">
        <p14:creationId xmlns:p14="http://schemas.microsoft.com/office/powerpoint/2010/main" val="140133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user, simply drags and drops the file to be analyzed by </a:t>
            </a:r>
            <a:r>
              <a:rPr lang="en-US" noProof="0" dirty="0" err="1"/>
              <a:t>Gorille</a:t>
            </a:r>
            <a:r>
              <a:rPr lang="en-US" noProof="0" dirty="0"/>
              <a:t> (web interface) to a white station for example</a:t>
            </a:r>
          </a:p>
          <a:p>
            <a:r>
              <a:rPr lang="en-US" noProof="0" dirty="0" err="1"/>
              <a:t>Gorille</a:t>
            </a:r>
            <a:r>
              <a:rPr lang="en-US" noProof="0" dirty="0"/>
              <a:t> may perform a single file analysis or a folder analysis.</a:t>
            </a:r>
          </a:p>
          <a:p>
            <a:endParaRPr lang="en-US" noProof="0" dirty="0"/>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22</a:t>
            </a:fld>
            <a:endParaRPr lang="fr-FR"/>
          </a:p>
        </p:txBody>
      </p:sp>
    </p:spTree>
    <p:extLst>
      <p:ext uri="{BB962C8B-B14F-4D97-AF65-F5344CB8AC3E}">
        <p14:creationId xmlns:p14="http://schemas.microsoft.com/office/powerpoint/2010/main" val="1645984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mutant version of virus are generally not recognized by the classic antivirus software.  </a:t>
            </a:r>
          </a:p>
          <a:p>
            <a:r>
              <a:rPr lang="en-US" noProof="0" dirty="0"/>
              <a:t>Here the binary file of </a:t>
            </a:r>
            <a:r>
              <a:rPr lang="en-US" noProof="0" dirty="0" err="1"/>
              <a:t>Emotet</a:t>
            </a:r>
            <a:r>
              <a:rPr lang="en-US" noProof="0" dirty="0"/>
              <a:t> was submitted 3 days ago.</a:t>
            </a:r>
          </a:p>
          <a:p>
            <a:r>
              <a:rPr lang="en-US" noProof="0" dirty="0"/>
              <a:t>Among 60 AV engine embedded into the </a:t>
            </a:r>
            <a:r>
              <a:rPr lang="en-US" noProof="0" dirty="0" err="1"/>
              <a:t>virustotal</a:t>
            </a:r>
            <a:r>
              <a:rPr lang="en-US" noProof="0" dirty="0"/>
              <a:t> website, only 7 detected this version of </a:t>
            </a:r>
            <a:r>
              <a:rPr lang="en-US" noProof="0" dirty="0" err="1"/>
              <a:t>Emotet</a:t>
            </a:r>
            <a:r>
              <a:rPr lang="en-US" noProof="0" dirty="0"/>
              <a:t> </a:t>
            </a:r>
          </a:p>
          <a:p>
            <a:r>
              <a:rPr lang="en-US" noProof="0" dirty="0"/>
              <a:t>This version was detected by </a:t>
            </a:r>
            <a:r>
              <a:rPr lang="en-US" noProof="0" dirty="0" err="1"/>
              <a:t>Gorille</a:t>
            </a:r>
            <a:endParaRPr lang="en-US" noProof="0" dirty="0"/>
          </a:p>
          <a:p>
            <a:r>
              <a:rPr lang="en-US" noProof="0" dirty="0"/>
              <a:t>When a new mutant is generated, most of time none antivirus detects it until it is captured and analyzed by AV editors for months. Then the file is shared between AV editors. Therefore, more and more AV signature database are updated. Therefore, the number of AV capable of detecting </a:t>
            </a:r>
            <a:r>
              <a:rPr lang="en-US" noProof="0" dirty="0" err="1"/>
              <a:t>Emotet</a:t>
            </a:r>
            <a:r>
              <a:rPr lang="en-US" noProof="0" dirty="0"/>
              <a:t> is raising everyday to reach 100% of AV, until the next modified </a:t>
            </a:r>
            <a:r>
              <a:rPr lang="en-US" noProof="0" dirty="0" err="1"/>
              <a:t>Emotet</a:t>
            </a:r>
            <a:r>
              <a:rPr lang="en-US" noProof="0" dirty="0"/>
              <a:t> generated by hackers</a:t>
            </a:r>
          </a:p>
          <a:p>
            <a:r>
              <a:rPr lang="en-US" noProof="0" dirty="0"/>
              <a:t>Here </a:t>
            </a:r>
            <a:r>
              <a:rPr lang="en-US" noProof="0" dirty="0" err="1"/>
              <a:t>Gorille</a:t>
            </a:r>
            <a:r>
              <a:rPr lang="en-US" noProof="0" dirty="0"/>
              <a:t> says </a:t>
            </a:r>
            <a:r>
              <a:rPr lang="en-US" noProof="0" dirty="0" err="1"/>
              <a:t>Emotet</a:t>
            </a:r>
            <a:r>
              <a:rPr lang="en-US" noProof="0" dirty="0"/>
              <a:t> is malicious malware only with the static analysis. It is very simple, then it uses the dynamic analysis more talkative.</a:t>
            </a:r>
          </a:p>
          <a:p>
            <a:r>
              <a:rPr lang="en-US" noProof="0" dirty="0"/>
              <a:t>  </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23</a:t>
            </a:fld>
            <a:endParaRPr lang="fr-FR"/>
          </a:p>
        </p:txBody>
      </p:sp>
    </p:spTree>
    <p:extLst>
      <p:ext uri="{BB962C8B-B14F-4D97-AF65-F5344CB8AC3E}">
        <p14:creationId xmlns:p14="http://schemas.microsoft.com/office/powerpoint/2010/main" val="1117660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1</a:t>
            </a:r>
            <a:r>
              <a:rPr lang="en-US" baseline="30000" noProof="0" dirty="0"/>
              <a:t>st</a:t>
            </a:r>
            <a:r>
              <a:rPr lang="en-US" noProof="0" dirty="0"/>
              <a:t> screen displays the dynamic analysis outcomes</a:t>
            </a:r>
          </a:p>
          <a:p>
            <a:r>
              <a:rPr lang="en-US" noProof="0" dirty="0"/>
              <a:t>Reputation: -35 (very bad)</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24</a:t>
            </a:fld>
            <a:endParaRPr lang="fr-FR"/>
          </a:p>
        </p:txBody>
      </p:sp>
    </p:spTree>
    <p:extLst>
      <p:ext uri="{BB962C8B-B14F-4D97-AF65-F5344CB8AC3E}">
        <p14:creationId xmlns:p14="http://schemas.microsoft.com/office/powerpoint/2010/main" val="132027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Second screen of dynamic analysis outcomes </a:t>
            </a:r>
          </a:p>
          <a:p>
            <a:r>
              <a:rPr lang="en-US" noProof="0" dirty="0"/>
              <a:t>Here we have 4 waves of self-modification before the malware drop the payload on the host</a:t>
            </a:r>
          </a:p>
          <a:p>
            <a:r>
              <a:rPr lang="en-US" noProof="0" dirty="0"/>
              <a:t>Generic: unknown strain (but real strain)</a:t>
            </a:r>
          </a:p>
          <a:p>
            <a:r>
              <a:rPr lang="en-US" noProof="0" dirty="0"/>
              <a:t>The detected sites are performed with the </a:t>
            </a:r>
            <a:r>
              <a:rPr lang="en-US" noProof="0" dirty="0" err="1"/>
              <a:t>gorille</a:t>
            </a:r>
            <a:r>
              <a:rPr lang="en-US" noProof="0" dirty="0"/>
              <a:t> database sites</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25</a:t>
            </a:fld>
            <a:endParaRPr lang="fr-FR"/>
          </a:p>
        </p:txBody>
      </p:sp>
    </p:spTree>
    <p:extLst>
      <p:ext uri="{BB962C8B-B14F-4D97-AF65-F5344CB8AC3E}">
        <p14:creationId xmlns:p14="http://schemas.microsoft.com/office/powerpoint/2010/main" val="203907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Number of sites matched</a:t>
            </a:r>
          </a:p>
          <a:p>
            <a:r>
              <a:rPr lang="en-US" noProof="0" dirty="0"/>
              <a:t>Here we have 33 malicious sites detected</a:t>
            </a:r>
          </a:p>
          <a:p>
            <a:r>
              <a:rPr lang="en-US" noProof="0" dirty="0"/>
              <a:t>121 sites not detected for the sites of the virus</a:t>
            </a:r>
          </a:p>
          <a:p>
            <a:r>
              <a:rPr lang="en-US" noProof="0" dirty="0"/>
              <a:t>201 sites not matched</a:t>
            </a:r>
          </a:p>
          <a:p>
            <a:r>
              <a:rPr lang="en-US" noProof="0" dirty="0"/>
              <a:t> </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26</a:t>
            </a:fld>
            <a:endParaRPr lang="fr-FR"/>
          </a:p>
        </p:txBody>
      </p:sp>
    </p:spTree>
    <p:extLst>
      <p:ext uri="{BB962C8B-B14F-4D97-AF65-F5344CB8AC3E}">
        <p14:creationId xmlns:p14="http://schemas.microsoft.com/office/powerpoint/2010/main" val="358460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API is compliant with </a:t>
            </a:r>
            <a:r>
              <a:rPr lang="en-US" noProof="0" dirty="0" err="1"/>
              <a:t>virustotal</a:t>
            </a:r>
            <a:r>
              <a:rPr lang="en-US" noProof="0" dirty="0"/>
              <a:t>. No need to learn another language</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27</a:t>
            </a:fld>
            <a:endParaRPr lang="fr-FR"/>
          </a:p>
        </p:txBody>
      </p:sp>
    </p:spTree>
    <p:extLst>
      <p:ext uri="{BB962C8B-B14F-4D97-AF65-F5344CB8AC3E}">
        <p14:creationId xmlns:p14="http://schemas.microsoft.com/office/powerpoint/2010/main" val="2031581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Graph 2 axis: Risk reduction vs resources deployed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classic AV are easy to install on an </a:t>
            </a:r>
            <a:r>
              <a:rPr lang="en-US" sz="120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EndPoint</a:t>
            </a: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but remain insufficient to reduce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white-List. List of authorized application is very difficult to set and maintain. In the white-List of infected files hidden like opensource file, unduly signed). Finally, the white-list requires frequent update </a:t>
            </a:r>
            <a:r>
              <a:rPr lang="en-US" sz="1200" noProof="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updats</a:t>
            </a: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is energy consuming (Human and technical)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s)</a:t>
            </a:r>
          </a:p>
          <a:p>
            <a:endParaRPr lang="en-US" sz="1200" b="0" kern="1200" noProof="0" dirty="0">
              <a:solidFill>
                <a:srgbClr val="000000"/>
              </a:solidFill>
              <a:effectLst/>
              <a:latin typeface="Calibri" panose="020F0502020204030204" pitchFamily="34" charset="0"/>
              <a:ea typeface="+mn-ea"/>
              <a:cs typeface="Calibri" panose="020F0502020204030204" pitchFamily="34" charset="0"/>
            </a:endParaRPr>
          </a:p>
          <a:p>
            <a:r>
              <a:rPr lang="en-US" sz="1200" b="1" kern="1200" noProof="0" dirty="0">
                <a:solidFill>
                  <a:srgbClr val="000000"/>
                </a:solidFill>
                <a:effectLst/>
                <a:latin typeface="Calibri" panose="020F0502020204030204" pitchFamily="34" charset="0"/>
                <a:ea typeface="+mn-ea"/>
                <a:cs typeface="Calibri" panose="020F0502020204030204" pitchFamily="34" charset="0"/>
              </a:rPr>
              <a:t>Advantages of </a:t>
            </a:r>
            <a:r>
              <a:rPr lang="en-US" sz="1200" b="1" kern="1200" noProof="0" dirty="0" err="1">
                <a:solidFill>
                  <a:srgbClr val="000000"/>
                </a:solidFill>
                <a:effectLst/>
                <a:latin typeface="Calibri" panose="020F0502020204030204" pitchFamily="34" charset="0"/>
                <a:ea typeface="+mn-ea"/>
                <a:cs typeface="Calibri" panose="020F0502020204030204" pitchFamily="34" charset="0"/>
              </a:rPr>
              <a:t>Gorille</a:t>
            </a:r>
            <a:endParaRPr lang="en-US" sz="1200" b="1" kern="1200" noProof="0" dirty="0">
              <a:solidFill>
                <a:srgbClr val="000000"/>
              </a:solidFill>
              <a:effectLst/>
              <a:latin typeface="Calibri" panose="020F0502020204030204" pitchFamily="34" charset="0"/>
              <a:ea typeface="+mn-ea"/>
              <a:cs typeface="Calibri" panose="020F0502020204030204" pitchFamily="34" charset="0"/>
            </a:endParaRPr>
          </a:p>
          <a:p>
            <a:endParaRPr lang="en-US" sz="1200" b="1" kern="1200" noProof="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noProof="0" dirty="0">
                <a:solidFill>
                  <a:schemeClr val="tx1"/>
                </a:solidFill>
                <a:effectLst/>
                <a:latin typeface="+mn-lt"/>
                <a:ea typeface="+mn-ea"/>
                <a:cs typeface="+mn-cs"/>
              </a:rPr>
              <a:t>Accuracy</a:t>
            </a:r>
          </a:p>
          <a:p>
            <a:pPr marL="171450" indent="-171450">
              <a:buFont typeface="Arial" panose="020B0604020202020204" pitchFamily="34" charset="0"/>
              <a:buChar char="•"/>
            </a:pPr>
            <a:r>
              <a:rPr lang="en-US" sz="1200" b="0" kern="1200" noProof="0" dirty="0">
                <a:solidFill>
                  <a:schemeClr val="tx1"/>
                </a:solidFill>
                <a:effectLst/>
                <a:latin typeface="+mn-lt"/>
                <a:ea typeface="+mn-ea"/>
                <a:cs typeface="+mn-cs"/>
              </a:rPr>
              <a:t>Unknown attack</a:t>
            </a:r>
          </a:p>
          <a:p>
            <a:pPr marL="171450" indent="-171450">
              <a:buFont typeface="Arial" panose="020B0604020202020204" pitchFamily="34" charset="0"/>
              <a:buChar char="•"/>
            </a:pPr>
            <a:r>
              <a:rPr lang="en-US" sz="1200" b="0" kern="1200" noProof="0" dirty="0">
                <a:solidFill>
                  <a:schemeClr val="tx1"/>
                </a:solidFill>
                <a:effectLst/>
                <a:latin typeface="+mn-lt"/>
                <a:ea typeface="+mn-ea"/>
                <a:cs typeface="+mn-cs"/>
              </a:rPr>
              <a:t>Attribution and proof</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Scalable: handles databases containing millions of samples</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Fast: executes in less than a second in static, and about 40 sec for dynamic</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Robust: detects threats that other tools miss</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Versatile: integrates easily into platforms (Scriptable, Pluggable through RPC, API C, IDA Interface)</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Works on highly obfuscated binary codes</a:t>
            </a:r>
          </a:p>
          <a:p>
            <a:pPr marL="171450" lvl="0" indent="-171450">
              <a:buFont typeface="Arial" panose="020B0604020202020204" pitchFamily="34" charset="0"/>
              <a:buChar char="•"/>
            </a:pPr>
            <a:endParaRPr lang="en-US" sz="1200" kern="1200" noProof="0" dirty="0">
              <a:solidFill>
                <a:schemeClr val="tx1"/>
              </a:solidFill>
              <a:effectLst/>
              <a:latin typeface="+mn-lt"/>
              <a:ea typeface="+mn-ea"/>
              <a:cs typeface="+mn-cs"/>
            </a:endParaRPr>
          </a:p>
          <a:p>
            <a:r>
              <a:rPr lang="en-US" sz="1200" b="1" kern="1200" noProof="0" dirty="0">
                <a:solidFill>
                  <a:schemeClr val="tx1"/>
                </a:solidFill>
                <a:effectLst/>
                <a:latin typeface="+mn-lt"/>
                <a:ea typeface="+mn-ea"/>
                <a:cs typeface="+mn-cs"/>
              </a:rPr>
              <a:t>Use cases:</a:t>
            </a:r>
          </a:p>
          <a:p>
            <a:pPr lvl="0"/>
            <a:r>
              <a:rPr lang="en-US" sz="1200" kern="1200" noProof="0" dirty="0">
                <a:solidFill>
                  <a:schemeClr val="tx1"/>
                </a:solidFill>
                <a:effectLst/>
                <a:latin typeface="+mn-lt"/>
                <a:ea typeface="+mn-ea"/>
                <a:cs typeface="+mn-cs"/>
              </a:rPr>
              <a:t>Malware analysis and forensics: help the reverse engineering with IDA integration</a:t>
            </a:r>
          </a:p>
          <a:p>
            <a:pPr lvl="0"/>
            <a:r>
              <a:rPr lang="en-US" sz="1200" kern="1200" noProof="0" dirty="0">
                <a:solidFill>
                  <a:schemeClr val="tx1"/>
                </a:solidFill>
                <a:effectLst/>
                <a:latin typeface="+mn-lt"/>
                <a:ea typeface="+mn-ea"/>
                <a:cs typeface="+mn-cs"/>
              </a:rPr>
              <a:t>Classification: compare a new sample with large databases</a:t>
            </a:r>
          </a:p>
          <a:p>
            <a:pPr lvl="0"/>
            <a:r>
              <a:rPr lang="en-US" sz="1200" kern="1200" noProof="0" dirty="0">
                <a:solidFill>
                  <a:schemeClr val="tx1"/>
                </a:solidFill>
                <a:effectLst/>
                <a:latin typeface="+mn-lt"/>
                <a:ea typeface="+mn-ea"/>
                <a:cs typeface="+mn-cs"/>
              </a:rPr>
              <a:t>Functionalities identification: detect unwanted functionalities or third-party software component </a:t>
            </a:r>
          </a:p>
          <a:p>
            <a:pPr lvl="0"/>
            <a:r>
              <a:rPr lang="en-US" sz="1200" kern="1200" noProof="0" dirty="0">
                <a:solidFill>
                  <a:schemeClr val="tx1"/>
                </a:solidFill>
                <a:effectLst/>
                <a:latin typeface="+mn-lt"/>
                <a:ea typeface="+mn-ea"/>
                <a:cs typeface="+mn-cs"/>
              </a:rPr>
              <a:t>Search for CVE (Common Vulnerabilities and Exposures). Features available later.</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Detection of a malware targeted your company complying to your information privacy policy.</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Detect new threats: defeat code obfuscation and prevent new attacks with an automatic update of signature databases. </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Hints of plagiarism: find out if this code shares some known libraries</a:t>
            </a:r>
          </a:p>
          <a:p>
            <a:endParaRPr lang="en-US" noProof="0" dirty="0"/>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28</a:t>
            </a:fld>
            <a:endParaRPr lang="fr-FR"/>
          </a:p>
        </p:txBody>
      </p:sp>
    </p:spTree>
    <p:extLst>
      <p:ext uri="{BB962C8B-B14F-4D97-AF65-F5344CB8AC3E}">
        <p14:creationId xmlns:p14="http://schemas.microsoft.com/office/powerpoint/2010/main" val="218643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Some virus encrypt the codes. They unencrypt the code, wave by wave. At each wave, the virus is self-modifying its own code and check if the previous phase is changed or not (by analyzer).</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6</a:t>
            </a:fld>
            <a:endParaRPr lang="fr-FR"/>
          </a:p>
        </p:txBody>
      </p:sp>
    </p:spTree>
    <p:extLst>
      <p:ext uri="{BB962C8B-B14F-4D97-AF65-F5344CB8AC3E}">
        <p14:creationId xmlns:p14="http://schemas.microsoft.com/office/powerpoint/2010/main" val="1747529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EDR Endpoint Detection and Response</a:t>
            </a:r>
          </a:p>
          <a:p>
            <a:r>
              <a:rPr lang="en-US" noProof="0" dirty="0"/>
              <a:t>NDR. Network Detection and Response (probe). </a:t>
            </a:r>
            <a:r>
              <a:rPr lang="en-US" noProof="0" dirty="0" err="1"/>
              <a:t>Gatewatcher</a:t>
            </a:r>
            <a:r>
              <a:rPr lang="en-US" noProof="0" dirty="0"/>
              <a:t>, </a:t>
            </a:r>
          </a:p>
          <a:p>
            <a:r>
              <a:rPr lang="en-US" noProof="0" dirty="0"/>
              <a:t>ADR Application Detection and Response (mail app, business app, </a:t>
            </a:r>
            <a:r>
              <a:rPr lang="en-US" noProof="0" dirty="0" err="1"/>
              <a:t>crm</a:t>
            </a:r>
            <a:r>
              <a:rPr lang="en-US" noProof="0" dirty="0"/>
              <a:t> app, etc.)</a:t>
            </a:r>
          </a:p>
          <a:p>
            <a:r>
              <a:rPr lang="en-US" noProof="0" dirty="0" err="1"/>
              <a:t>xDR</a:t>
            </a:r>
            <a:r>
              <a:rPr lang="en-US" noProof="0" dirty="0"/>
              <a:t> components plugged share their information from a client/soc to another in order to gain immediate profit</a:t>
            </a:r>
          </a:p>
          <a:p>
            <a:r>
              <a:rPr lang="en-US" noProof="0" dirty="0"/>
              <a:t>MDR. </a:t>
            </a:r>
            <a:r>
              <a:rPr lang="fr-FR" sz="1200" kern="1200" dirty="0">
                <a:solidFill>
                  <a:schemeClr val="tx1"/>
                </a:solidFill>
                <a:effectLst/>
                <a:latin typeface="+mn-lt"/>
                <a:ea typeface="+mn-ea"/>
                <a:cs typeface="+mn-cs"/>
              </a:rPr>
              <a:t>A </a:t>
            </a:r>
            <a:r>
              <a:rPr lang="fr-FR" sz="1200" kern="1200" dirty="0" err="1">
                <a:solidFill>
                  <a:schemeClr val="tx1"/>
                </a:solidFill>
                <a:effectLst/>
                <a:latin typeface="+mn-lt"/>
                <a:ea typeface="+mn-ea"/>
                <a:cs typeface="+mn-cs"/>
              </a:rPr>
              <a:t>fully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managed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security</a:t>
            </a:r>
            <a:r>
              <a:rPr lang="fr-FR" sz="1200" kern="1200" dirty="0">
                <a:solidFill>
                  <a:schemeClr val="tx1"/>
                </a:solidFill>
                <a:effectLst/>
                <a:latin typeface="+mn-lt"/>
                <a:ea typeface="+mn-ea"/>
                <a:cs typeface="+mn-cs"/>
              </a:rPr>
              <a:t> service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includes</a:t>
            </a:r>
            <a:r>
              <a:rPr lang="fr-FR" sz="1200" kern="1200" dirty="0">
                <a:solidFill>
                  <a:schemeClr val="tx1"/>
                </a:solidFill>
                <a:effectLst/>
                <a:latin typeface="+mn-lt"/>
                <a:ea typeface="+mn-ea"/>
                <a:cs typeface="+mn-cs"/>
              </a:rPr>
              <a:t> the application of </a:t>
            </a:r>
            <a:r>
              <a:rPr lang="fr-FR" sz="1200" kern="1200" dirty="0" err="1">
                <a:solidFill>
                  <a:schemeClr val="tx1"/>
                </a:solidFill>
                <a:effectLst/>
                <a:latin typeface="+mn-lt"/>
                <a:ea typeface="+mn-ea"/>
                <a:cs typeface="+mn-cs"/>
              </a:rPr>
              <a:t>advanced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security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analytics</a:t>
            </a:r>
            <a:r>
              <a:rPr lang="fr-FR" sz="1200" kern="1200" dirty="0">
                <a:solidFill>
                  <a:schemeClr val="tx1"/>
                </a:solidFill>
                <a:effectLst/>
                <a:latin typeface="+mn-lt"/>
                <a:ea typeface="+mn-ea"/>
                <a:cs typeface="+mn-cs"/>
              </a:rPr>
              <a:t>, proactive </a:t>
            </a:r>
            <a:r>
              <a:rPr lang="fr-FR" sz="1200" kern="1200" dirty="0" err="1">
                <a:solidFill>
                  <a:schemeClr val="tx1"/>
                </a:solidFill>
                <a:effectLst/>
                <a:latin typeface="+mn-lt"/>
                <a:ea typeface="+mn-ea"/>
                <a:cs typeface="+mn-cs"/>
              </a:rPr>
              <a:t>threat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hunting</a:t>
            </a:r>
            <a:r>
              <a:rPr lang="fr-FR" sz="1200" kern="1200" dirty="0">
                <a:solidFill>
                  <a:schemeClr val="tx1"/>
                </a:solidFill>
                <a:effectLst/>
                <a:latin typeface="+mn-lt"/>
                <a:ea typeface="+mn-ea"/>
                <a:cs typeface="+mn-cs"/>
              </a:rPr>
              <a:t>, and incident </a:t>
            </a:r>
            <a:r>
              <a:rPr lang="fr-FR" sz="1200" kern="1200" dirty="0" err="1">
                <a:solidFill>
                  <a:schemeClr val="tx1"/>
                </a:solidFill>
                <a:effectLst/>
                <a:latin typeface="+mn-lt"/>
                <a:ea typeface="+mn-ea"/>
                <a:cs typeface="+mn-cs"/>
              </a:rPr>
              <a:t>response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investigative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capabilities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along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with</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security</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automation orchestration (SOAR) for </a:t>
            </a:r>
            <a:r>
              <a:rPr lang="fr-FR" sz="1200" kern="1200" dirty="0" err="1">
                <a:solidFill>
                  <a:schemeClr val="tx1"/>
                </a:solidFill>
                <a:effectLst/>
                <a:latin typeface="+mn-lt"/>
                <a:ea typeface="+mn-ea"/>
                <a:cs typeface="+mn-cs"/>
              </a:rPr>
              <a:t>automated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manual</a:t>
            </a:r>
            <a:r>
              <a:rPr lang="fr-FR" sz="1200" kern="1200" dirty="0">
                <a:solidFill>
                  <a:schemeClr val="tx1"/>
                </a:solidFill>
                <a:effectLst/>
                <a:latin typeface="+mn-lt"/>
                <a:ea typeface="+mn-ea"/>
                <a:cs typeface="+mn-cs"/>
              </a:rPr>
              <a:t>, and on-</a:t>
            </a:r>
            <a:r>
              <a:rPr lang="fr-FR" sz="1200" kern="1200" dirty="0" err="1">
                <a:solidFill>
                  <a:schemeClr val="tx1"/>
                </a:solidFill>
                <a:effectLst/>
                <a:latin typeface="+mn-lt"/>
                <a:ea typeface="+mn-ea"/>
                <a:cs typeface="+mn-cs"/>
              </a:rPr>
              <a:t>demand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response</a:t>
            </a:r>
            <a:r>
              <a:rPr lang="fr-FR" sz="1200" kern="1200" dirty="0">
                <a:solidFill>
                  <a:schemeClr val="tx1"/>
                </a:solidFill>
                <a:effectLst/>
                <a:latin typeface="+mn-lt"/>
                <a:ea typeface="+mn-ea"/>
                <a:cs typeface="+mn-cs"/>
              </a:rPr>
              <a:t> actions </a:t>
            </a:r>
            <a:r>
              <a:rPr lang="fr-FR" sz="1200" kern="1200" dirty="0" err="1">
                <a:solidFill>
                  <a:schemeClr val="tx1"/>
                </a:solidFill>
                <a:effectLst/>
                <a:latin typeface="+mn-lt"/>
                <a:ea typeface="+mn-ea"/>
                <a:cs typeface="+mn-cs"/>
              </a:rPr>
              <a:t>based</a:t>
            </a:r>
            <a:r>
              <a:rPr lang="fr-FR" sz="1200" kern="1200" dirty="0">
                <a:solidFill>
                  <a:schemeClr val="tx1"/>
                </a:solidFill>
                <a:effectLst/>
                <a:latin typeface="+mn-lt"/>
                <a:ea typeface="+mn-ea"/>
                <a:cs typeface="+mn-cs"/>
              </a:rPr>
              <a:t> on </a:t>
            </a:r>
            <a:r>
              <a:rPr lang="fr-FR" sz="1200" kern="1200" dirty="0" err="1">
                <a:solidFill>
                  <a:schemeClr val="tx1"/>
                </a:solidFill>
                <a:effectLst/>
                <a:latin typeface="+mn-lt"/>
                <a:ea typeface="+mn-ea"/>
                <a:cs typeface="+mn-cs"/>
              </a:rPr>
              <a:t>predefined</a:t>
            </a:r>
            <a:r>
              <a:rPr lang="fr-FR" sz="1200" kern="1200" dirty="0">
                <a:solidFill>
                  <a:schemeClr val="tx1"/>
                </a:solidFill>
                <a:effectLst/>
                <a:latin typeface="+mn-lt"/>
                <a:ea typeface="+mn-ea"/>
                <a:cs typeface="+mn-cs"/>
              </a:rPr>
              <a:t> and custom </a:t>
            </a:r>
            <a:r>
              <a:rPr lang="fr-FR" sz="1200" kern="1200" dirty="0" err="1">
                <a:solidFill>
                  <a:schemeClr val="tx1"/>
                </a:solidFill>
                <a:effectLst/>
                <a:latin typeface="+mn-lt"/>
                <a:ea typeface="+mn-ea"/>
                <a:cs typeface="+mn-cs"/>
              </a:rPr>
              <a:t>escalation</a:t>
            </a:r>
            <a:r>
              <a:rPr lang="fr-FR" sz="1200" kern="1200" dirty="0">
                <a:solidFill>
                  <a:schemeClr val="tx1"/>
                </a:solidFill>
                <a:effectLst/>
                <a:latin typeface="+mn-lt"/>
                <a:ea typeface="+mn-ea"/>
                <a:cs typeface="+mn-cs"/>
              </a:rPr>
              <a:t> workflows. (</a:t>
            </a:r>
            <a:r>
              <a:rPr lang="fr-FR" sz="1200" kern="1200" dirty="0" err="1">
                <a:solidFill>
                  <a:schemeClr val="tx1"/>
                </a:solidFill>
                <a:effectLst/>
                <a:latin typeface="+mn-lt"/>
                <a:ea typeface="+mn-ea"/>
                <a:cs typeface="+mn-cs"/>
              </a:rPr>
              <a:t>Forrester</a:t>
            </a:r>
            <a:r>
              <a:rPr lang="fr-FR" sz="1200" kern="1200" dirty="0">
                <a:solidFill>
                  <a:schemeClr val="tx1"/>
                </a:solidFill>
                <a:effectLst/>
                <a:latin typeface="+mn-lt"/>
                <a:ea typeface="+mn-ea"/>
                <a:cs typeface="+mn-cs"/>
              </a:rPr>
              <a:t>)</a:t>
            </a:r>
          </a:p>
          <a:p>
            <a:endParaRPr lang="en-US" noProof="0" dirty="0"/>
          </a:p>
          <a:p>
            <a:r>
              <a:rPr lang="en-US" noProof="0" dirty="0" err="1"/>
              <a:t>Gorille</a:t>
            </a:r>
            <a:r>
              <a:rPr lang="en-US" noProof="0" dirty="0"/>
              <a:t> with </a:t>
            </a:r>
            <a:r>
              <a:rPr lang="en-US" noProof="0" dirty="0" err="1"/>
              <a:t>xDR</a:t>
            </a:r>
            <a:r>
              <a:rPr lang="en-US" noProof="0" dirty="0"/>
              <a:t> interface enables automation with several path according settings : </a:t>
            </a:r>
          </a:p>
          <a:p>
            <a:r>
              <a:rPr lang="en-US" noProof="0" dirty="0"/>
              <a:t>1 &gt; 2a &gt; 3a (automatic remediation after </a:t>
            </a:r>
            <a:r>
              <a:rPr lang="en-US" noProof="0" dirty="0" err="1"/>
              <a:t>Gorille</a:t>
            </a:r>
            <a:r>
              <a:rPr lang="en-US" noProof="0" dirty="0"/>
              <a:t> comprehensive characterization)</a:t>
            </a:r>
          </a:p>
          <a:p>
            <a:r>
              <a:rPr lang="en-US" noProof="0" dirty="0"/>
              <a:t>1 &gt; 2a &gt; 3b (manual attack characterization then remediation). May be done with MITRE ATTACK models with use tools such as MISP (share and description of events). Getting figures and metrics from MITRE ATTACK. Uploading current attacks to MITRE SIGHTINGS (standard)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1 &gt; 2a &gt; 2b &gt; 3b (after </a:t>
            </a:r>
            <a:r>
              <a:rPr lang="en-US" noProof="0" dirty="0" err="1"/>
              <a:t>Gorille</a:t>
            </a:r>
            <a:r>
              <a:rPr lang="en-US" noProof="0" dirty="0"/>
              <a:t> comprehensive characterization, attack characterization, multiply additional analysis, both technical or/and analytics, hot plan remediation)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Task and combination of operations are set initially with the first deployment or after an evaluation period or lessons learned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The MITRE Cyber </a:t>
            </a:r>
            <a:r>
              <a:rPr lang="fr-FR" dirty="0" err="1"/>
              <a:t>Analytics</a:t>
            </a:r>
            <a:r>
              <a:rPr lang="fr-FR" dirty="0"/>
              <a:t> </a:t>
            </a:r>
            <a:r>
              <a:rPr lang="fr-FR" dirty="0" err="1"/>
              <a:t>Repository</a:t>
            </a:r>
            <a:r>
              <a:rPr lang="fr-FR" dirty="0"/>
              <a:t> (</a:t>
            </a:r>
            <a:r>
              <a:rPr lang="fr-FR" i="1" dirty="0"/>
              <a:t>CAR</a:t>
            </a:r>
            <a:r>
              <a:rPr lang="fr-FR" dirty="0"/>
              <a:t>) </a:t>
            </a:r>
            <a:r>
              <a:rPr lang="fr-FR" dirty="0" err="1"/>
              <a:t>is</a:t>
            </a:r>
            <a:r>
              <a:rPr lang="fr-FR" dirty="0"/>
              <a:t> a knowledge base of </a:t>
            </a:r>
            <a:r>
              <a:rPr lang="fr-FR" dirty="0" err="1"/>
              <a:t>analytics</a:t>
            </a:r>
            <a:r>
              <a:rPr lang="fr-FR" dirty="0"/>
              <a:t> </a:t>
            </a:r>
            <a:r>
              <a:rPr lang="fr-FR" dirty="0" err="1"/>
              <a:t>developed</a:t>
            </a:r>
            <a:r>
              <a:rPr lang="fr-FR" dirty="0"/>
              <a:t> by MITRE </a:t>
            </a:r>
            <a:r>
              <a:rPr lang="fr-FR" dirty="0" err="1"/>
              <a:t>based</a:t>
            </a:r>
            <a:r>
              <a:rPr lang="fr-FR" dirty="0"/>
              <a:t> on the </a:t>
            </a:r>
            <a:r>
              <a:rPr lang="fr-FR" i="1" dirty="0"/>
              <a:t>MITRE ATT&amp;CK</a:t>
            </a:r>
            <a:r>
              <a:rPr lang="fr-FR" dirty="0"/>
              <a:t> </a:t>
            </a:r>
            <a:r>
              <a:rPr lang="fr-FR" dirty="0" err="1"/>
              <a:t>adversary</a:t>
            </a:r>
            <a:r>
              <a:rPr lang="fr-FR" dirty="0"/>
              <a:t> model. It </a:t>
            </a:r>
            <a:r>
              <a:rPr lang="fr-FR" dirty="0" err="1"/>
              <a:t>is</a:t>
            </a:r>
            <a:r>
              <a:rPr lang="fr-FR" dirty="0"/>
              <a:t> a source for MITRE ATTACK</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EDR, NDR, FW, use MITRE to find all the attack in the matrix of the database attacks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MITRE ATTACK covers win, </a:t>
            </a:r>
            <a:r>
              <a:rPr lang="en-US" noProof="0" dirty="0" err="1"/>
              <a:t>unix</a:t>
            </a:r>
            <a:r>
              <a:rPr lang="en-US" noProof="0" dirty="0"/>
              <a:t>, </a:t>
            </a:r>
            <a:r>
              <a:rPr lang="en-US" noProof="0" dirty="0" err="1"/>
              <a:t>linux</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MITRE ATTACK Mobile is young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MITRE ATTACK for ICS is very young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CTI for attribution confirmation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NDR: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err="1"/>
              <a:t>Gatewatcher</a:t>
            </a:r>
            <a:r>
              <a:rPr lang="en-US" noProof="0" dirty="0"/>
              <a:t>. https://</a:t>
            </a:r>
            <a:r>
              <a:rPr lang="en-US" noProof="0" dirty="0" err="1"/>
              <a:t>www.linformaticien.com</a:t>
            </a:r>
            <a:r>
              <a:rPr lang="en-US" noProof="0" dirty="0"/>
              <a:t>/magazine/</a:t>
            </a:r>
            <a:r>
              <a:rPr lang="en-US" noProof="0" dirty="0" err="1"/>
              <a:t>cybersecurite</a:t>
            </a:r>
            <a:r>
              <a:rPr lang="en-US" noProof="0" dirty="0"/>
              <a:t>/58890-gatewatcher-lance-sa-plateforme-ndr.html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SESAME-IT (</a:t>
            </a:r>
            <a:r>
              <a:rPr lang="fr-FR" sz="1200" b="0" i="0" kern="1200" dirty="0">
                <a:solidFill>
                  <a:schemeClr val="tx1"/>
                </a:solidFill>
                <a:effectLst/>
                <a:latin typeface="+mn-lt"/>
                <a:ea typeface="+mn-ea"/>
                <a:cs typeface="+mn-cs"/>
              </a:rPr>
              <a:t>Qualifiée par l'ANSSI )</a:t>
            </a: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ExtraHop</a:t>
            </a:r>
            <a:r>
              <a:rPr lang="fr-FR" sz="1200" b="0" i="0" kern="1200" dirty="0">
                <a:solidFill>
                  <a:schemeClr val="tx1"/>
                </a:solidFill>
                <a:effectLst/>
                <a:latin typeface="+mn-lt"/>
                <a:ea typeface="+mn-ea"/>
                <a:cs typeface="+mn-cs"/>
              </a:rPr>
              <a:t> (USA)</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EDR: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Harfanglab</a:t>
            </a: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Tehtris</a:t>
            </a:r>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err="1">
                <a:solidFill>
                  <a:schemeClr val="tx1"/>
                </a:solidFill>
                <a:effectLst/>
                <a:latin typeface="+mn-lt"/>
                <a:ea typeface="+mn-ea"/>
                <a:cs typeface="+mn-cs"/>
              </a:rPr>
              <a:t>Wallix</a:t>
            </a:r>
            <a:endParaRPr lang="fr-FR"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29</a:t>
            </a:fld>
            <a:endParaRPr lang="fr-FR"/>
          </a:p>
        </p:txBody>
      </p:sp>
    </p:spTree>
    <p:extLst>
      <p:ext uri="{BB962C8B-B14F-4D97-AF65-F5344CB8AC3E}">
        <p14:creationId xmlns:p14="http://schemas.microsoft.com/office/powerpoint/2010/main" val="3199563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EDR Endpoint Detection and Response</a:t>
            </a:r>
          </a:p>
          <a:p>
            <a:r>
              <a:rPr lang="en-US" noProof="0" dirty="0"/>
              <a:t>NDR. Network Detection and Response (PROBE)</a:t>
            </a:r>
          </a:p>
          <a:p>
            <a:r>
              <a:rPr lang="en-US" noProof="0" dirty="0"/>
              <a:t>ADR Application Detection and Response (MAIL app, BUSINESS app, CRM app, etc.)</a:t>
            </a:r>
          </a:p>
          <a:p>
            <a:r>
              <a:rPr lang="en-US" noProof="0" dirty="0"/>
              <a:t>CONSOLE. According to client, the console is accepted or not as on-premise without link with an external/remote CONSOLE or SOC/SIEM). Client may also change its choice after a first experience and evaluation</a:t>
            </a:r>
          </a:p>
          <a:p>
            <a:r>
              <a:rPr lang="en-US" noProof="0" dirty="0"/>
              <a:t> </a:t>
            </a:r>
          </a:p>
          <a:p>
            <a:r>
              <a:rPr lang="en-US" noProof="0" dirty="0"/>
              <a:t> </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30</a:t>
            </a:fld>
            <a:endParaRPr lang="fr-FR"/>
          </a:p>
        </p:txBody>
      </p:sp>
    </p:spTree>
    <p:extLst>
      <p:ext uri="{BB962C8B-B14F-4D97-AF65-F5344CB8AC3E}">
        <p14:creationId xmlns:p14="http://schemas.microsoft.com/office/powerpoint/2010/main" val="3183158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31</a:t>
            </a:fld>
            <a:endParaRPr lang="fr-FR"/>
          </a:p>
        </p:txBody>
      </p:sp>
    </p:spTree>
    <p:extLst>
      <p:ext uri="{BB962C8B-B14F-4D97-AF65-F5344CB8AC3E}">
        <p14:creationId xmlns:p14="http://schemas.microsoft.com/office/powerpoint/2010/main" val="1370558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end-user may choose specific security steps : segmented network, isolated console, update, etc.</a:t>
            </a:r>
          </a:p>
          <a:p>
            <a:r>
              <a:rPr lang="en-US" noProof="0" dirty="0"/>
              <a:t> </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32</a:t>
            </a:fld>
            <a:endParaRPr lang="fr-FR"/>
          </a:p>
        </p:txBody>
      </p:sp>
    </p:spTree>
    <p:extLst>
      <p:ext uri="{BB962C8B-B14F-4D97-AF65-F5344CB8AC3E}">
        <p14:creationId xmlns:p14="http://schemas.microsoft.com/office/powerpoint/2010/main" val="2581927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The end-user may choose security steps : segmented network, isolated console, update, etc.</a:t>
            </a:r>
          </a:p>
          <a:p>
            <a:r>
              <a:rPr lang="en-US" noProof="0" dirty="0"/>
              <a:t> </a:t>
            </a:r>
          </a:p>
          <a:p>
            <a:r>
              <a:rPr lang="fr-FR" noProof="0" dirty="0"/>
              <a:t>API </a:t>
            </a:r>
            <a:r>
              <a:rPr lang="fr-FR" noProof="0" dirty="0" err="1"/>
              <a:t>example</a:t>
            </a:r>
            <a:r>
              <a:rPr lang="fr-FR" noProof="0" dirty="0"/>
              <a:t>:</a:t>
            </a:r>
          </a:p>
          <a:p>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Upload</a:t>
            </a:r>
            <a:r>
              <a:rPr lang="fr-FR" sz="1200" spc="50" dirty="0">
                <a:solidFill>
                  <a:srgbClr val="737373"/>
                </a:solidFill>
                <a:latin typeface="Candara" panose="020E0502030303020204" pitchFamily="34" charset="0"/>
              </a:rPr>
              <a:t> file </a:t>
            </a:r>
            <a:r>
              <a:rPr lang="fr-FR" sz="1200" spc="50" dirty="0" err="1">
                <a:solidFill>
                  <a:srgbClr val="737373"/>
                </a:solidFill>
                <a:latin typeface="Candara" panose="020E0502030303020204" pitchFamily="34" charset="0"/>
              </a:rPr>
              <a:t>curl</a:t>
            </a:r>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request</a:t>
            </a:r>
            <a:r>
              <a:rPr lang="fr-FR" sz="1200" spc="50" dirty="0">
                <a:solidFill>
                  <a:srgbClr val="737373"/>
                </a:solidFill>
                <a:latin typeface="Candara" panose="020E0502030303020204" pitchFamily="34" charset="0"/>
              </a:rPr>
              <a:t> POST \</a:t>
            </a:r>
          </a:p>
          <a:p>
            <a:r>
              <a:rPr lang="fr-FR" sz="1200" spc="50" dirty="0">
                <a:solidFill>
                  <a:srgbClr val="737373"/>
                </a:solidFill>
                <a:latin typeface="Candara" panose="020E0502030303020204" pitchFamily="34" charset="0"/>
              </a:rPr>
              <a:t>  --url https://demo.gorille.tech:4433/api/v1/files \</a:t>
            </a:r>
          </a:p>
          <a:p>
            <a:r>
              <a:rPr lang="fr-FR" sz="1200" spc="50" dirty="0">
                <a:solidFill>
                  <a:srgbClr val="737373"/>
                </a:solidFill>
                <a:latin typeface="Candara" panose="020E0502030303020204" pitchFamily="34" charset="0"/>
              </a:rPr>
              <a:t>  --header 'x-</a:t>
            </a:r>
            <a:r>
              <a:rPr lang="fr-FR" sz="1200" spc="50" dirty="0" err="1">
                <a:solidFill>
                  <a:srgbClr val="737373"/>
                </a:solidFill>
                <a:latin typeface="Candara" panose="020E0502030303020204" pitchFamily="34" charset="0"/>
              </a:rPr>
              <a:t>apikey</a:t>
            </a:r>
            <a:r>
              <a:rPr lang="fr-FR" sz="1200" spc="50" dirty="0">
                <a:solidFill>
                  <a:srgbClr val="737373"/>
                </a:solidFill>
                <a:latin typeface="Candara" panose="020E0502030303020204" pitchFamily="34" charset="0"/>
              </a:rPr>
              <a:t>: w6b8ly7oiktxxxxxxxxxptr882qwtgxbpawpndweglz1hlh5kv' \</a:t>
            </a:r>
          </a:p>
          <a:p>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form</a:t>
            </a:r>
            <a:r>
              <a:rPr lang="fr-FR" sz="1200" spc="50" dirty="0">
                <a:solidFill>
                  <a:srgbClr val="737373"/>
                </a:solidFill>
                <a:latin typeface="Candara" panose="020E0502030303020204" pitchFamily="34" charset="0"/>
              </a:rPr>
              <a:t> file=@/</a:t>
            </a:r>
            <a:r>
              <a:rPr lang="fr-FR" sz="1200" spc="50" dirty="0" err="1">
                <a:solidFill>
                  <a:srgbClr val="737373"/>
                </a:solidFill>
                <a:latin typeface="Candara" panose="020E0502030303020204" pitchFamily="34" charset="0"/>
              </a:rPr>
              <a:t>Users</a:t>
            </a:r>
            <a:r>
              <a:rPr lang="fr-FR" sz="1200" spc="50" dirty="0">
                <a:solidFill>
                  <a:srgbClr val="737373"/>
                </a:solidFill>
                <a:latin typeface="Candara" panose="020E0502030303020204" pitchFamily="34" charset="0"/>
              </a:rPr>
              <a:t>/JYM/</a:t>
            </a:r>
            <a:r>
              <a:rPr lang="fr-FR" sz="1200" spc="50" dirty="0" err="1">
                <a:solidFill>
                  <a:srgbClr val="737373"/>
                </a:solidFill>
                <a:latin typeface="Candara" panose="020E0502030303020204" pitchFamily="34" charset="0"/>
              </a:rPr>
              <a:t>Programming</a:t>
            </a:r>
            <a:r>
              <a:rPr lang="fr-FR" sz="1200" spc="50" dirty="0">
                <a:solidFill>
                  <a:srgbClr val="737373"/>
                </a:solidFill>
                <a:latin typeface="Candara" panose="020E0502030303020204" pitchFamily="34" charset="0"/>
              </a:rPr>
              <a:t>/cyber-</a:t>
            </a:r>
            <a:r>
              <a:rPr lang="fr-FR" sz="1200" spc="50" dirty="0" err="1">
                <a:solidFill>
                  <a:srgbClr val="737373"/>
                </a:solidFill>
                <a:latin typeface="Candara" panose="020E0502030303020204" pitchFamily="34" charset="0"/>
              </a:rPr>
              <a:t>detect</a:t>
            </a:r>
            <a:r>
              <a:rPr lang="fr-FR" sz="1200" spc="50" dirty="0">
                <a:solidFill>
                  <a:srgbClr val="737373"/>
                </a:solidFill>
                <a:latin typeface="Candara" panose="020E0502030303020204" pitchFamily="34" charset="0"/>
              </a:rPr>
              <a:t>/FTP/</a:t>
            </a:r>
            <a:r>
              <a:rPr lang="fr-FR" sz="1200" spc="50" dirty="0" err="1">
                <a:solidFill>
                  <a:srgbClr val="737373"/>
                </a:solidFill>
                <a:latin typeface="Candara" panose="020E0502030303020204" pitchFamily="34" charset="0"/>
              </a:rPr>
              <a:t>samples</a:t>
            </a:r>
            <a:r>
              <a:rPr lang="fr-FR" sz="1200" spc="50" dirty="0">
                <a:solidFill>
                  <a:srgbClr val="737373"/>
                </a:solidFill>
                <a:latin typeface="Candara" panose="020E0502030303020204" pitchFamily="34" charset="0"/>
              </a:rPr>
              <a:t>/VIRUScX7hQTy7Py.EMOTET.bin</a:t>
            </a:r>
          </a:p>
          <a:p>
            <a:pPr marL="342900" indent="-342900">
              <a:buBlip>
                <a:blip r:embed="rId3"/>
              </a:buBlip>
            </a:pPr>
            <a:endParaRPr lang="fr-FR" sz="1200" spc="50" dirty="0">
              <a:solidFill>
                <a:srgbClr val="737373"/>
              </a:solidFill>
              <a:latin typeface="Candara" panose="020E0502030303020204" pitchFamily="34" charset="0"/>
            </a:endParaRPr>
          </a:p>
          <a:p>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Get</a:t>
            </a:r>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analysis</a:t>
            </a:r>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curl</a:t>
            </a:r>
            <a:r>
              <a:rPr lang="fr-FR" sz="1200" spc="50" dirty="0">
                <a:solidFill>
                  <a:srgbClr val="737373"/>
                </a:solidFill>
                <a:latin typeface="Candara" panose="020E0502030303020204" pitchFamily="34" charset="0"/>
              </a:rPr>
              <a:t> --</a:t>
            </a:r>
            <a:r>
              <a:rPr lang="fr-FR" sz="1200" spc="50" dirty="0" err="1">
                <a:solidFill>
                  <a:srgbClr val="737373"/>
                </a:solidFill>
                <a:latin typeface="Candara" panose="020E0502030303020204" pitchFamily="34" charset="0"/>
              </a:rPr>
              <a:t>request</a:t>
            </a:r>
            <a:r>
              <a:rPr lang="fr-FR" sz="1200" spc="50" dirty="0">
                <a:solidFill>
                  <a:srgbClr val="737373"/>
                </a:solidFill>
                <a:latin typeface="Candara" panose="020E0502030303020204" pitchFamily="34" charset="0"/>
              </a:rPr>
              <a:t> GET \</a:t>
            </a:r>
          </a:p>
          <a:p>
            <a:r>
              <a:rPr lang="fr-FR" sz="1200" spc="50" dirty="0">
                <a:solidFill>
                  <a:srgbClr val="737373"/>
                </a:solidFill>
                <a:latin typeface="Candara" panose="020E0502030303020204" pitchFamily="34" charset="0"/>
              </a:rPr>
              <a:t> --url https://demo.gorille.tech:4433/api/v1/files/{3c889d95e7a9398782bddc86157466bc} \</a:t>
            </a:r>
          </a:p>
          <a:p>
            <a:r>
              <a:rPr lang="fr-FR" sz="1200" spc="50" dirty="0">
                <a:solidFill>
                  <a:srgbClr val="737373"/>
                </a:solidFill>
                <a:latin typeface="Candara" panose="020E0502030303020204" pitchFamily="34" charset="0"/>
              </a:rPr>
              <a:t>--header 'x-</a:t>
            </a:r>
            <a:r>
              <a:rPr lang="fr-FR" sz="1200" spc="50" dirty="0" err="1">
                <a:solidFill>
                  <a:srgbClr val="737373"/>
                </a:solidFill>
                <a:latin typeface="Candara" panose="020E0502030303020204" pitchFamily="34" charset="0"/>
              </a:rPr>
              <a:t>apikey</a:t>
            </a:r>
            <a:r>
              <a:rPr lang="fr-FR" sz="1200" spc="50" dirty="0">
                <a:solidFill>
                  <a:srgbClr val="737373"/>
                </a:solidFill>
                <a:latin typeface="Candara" panose="020E0502030303020204" pitchFamily="34" charset="0"/>
              </a:rPr>
              <a:t>: w6b8ly7oxxxxxxxxxxxxxxxxxxxxpawpndweglz1hlh5kv’ \</a:t>
            </a:r>
          </a:p>
          <a:p>
            <a:endParaRPr lang="en-US" noProof="0"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33</a:t>
            </a:fld>
            <a:endParaRPr lang="fr-FR"/>
          </a:p>
        </p:txBody>
      </p:sp>
    </p:spTree>
    <p:extLst>
      <p:ext uri="{BB962C8B-B14F-4D97-AF65-F5344CB8AC3E}">
        <p14:creationId xmlns:p14="http://schemas.microsoft.com/office/powerpoint/2010/main" val="230244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Without reverse engineering :</a:t>
            </a:r>
          </a:p>
          <a:p>
            <a:pPr marL="171450" indent="-171450">
              <a:buFontTx/>
              <a:buChar char="-"/>
            </a:pPr>
            <a:r>
              <a:rPr lang="en-US" noProof="0" dirty="0"/>
              <a:t>Family analysis. For example, building automation of 50 families from 100.000 files</a:t>
            </a:r>
          </a:p>
          <a:p>
            <a:pPr marL="171450" indent="-171450">
              <a:buFontTx/>
              <a:buChar char="-"/>
            </a:pPr>
            <a:r>
              <a:rPr lang="en-US" noProof="0" dirty="0"/>
              <a:t>Comparison of 2 binaries to find out similarities</a:t>
            </a:r>
          </a:p>
          <a:p>
            <a:pPr marL="171450" indent="-171450">
              <a:buFontTx/>
              <a:buChar char="-"/>
            </a:pPr>
            <a:r>
              <a:rPr lang="en-US" noProof="0" dirty="0"/>
              <a:t>“Belongs to Family” process. It help the attribution process and investigation</a:t>
            </a:r>
          </a:p>
          <a:p>
            <a:pPr marL="171450" indent="-171450">
              <a:buFontTx/>
              <a:buChar char="-"/>
            </a:pPr>
            <a:endParaRPr lang="en-US" noProof="0" dirty="0"/>
          </a:p>
          <a:p>
            <a:pPr marL="171450" indent="-171450">
              <a:buFontTx/>
              <a:buChar char="-"/>
            </a:pPr>
            <a:endParaRPr lang="en-US" noProof="0" dirty="0"/>
          </a:p>
          <a:p>
            <a:pPr marL="171450" indent="-171450">
              <a:buFontTx/>
              <a:buChar char="-"/>
            </a:pPr>
            <a:endParaRPr lang="en-US" noProof="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34</a:t>
            </a:fld>
            <a:endParaRPr lang="fr-FR"/>
          </a:p>
        </p:txBody>
      </p:sp>
    </p:spTree>
    <p:extLst>
      <p:ext uri="{BB962C8B-B14F-4D97-AF65-F5344CB8AC3E}">
        <p14:creationId xmlns:p14="http://schemas.microsoft.com/office/powerpoint/2010/main" val="2172847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err="1"/>
              <a:t>Gorille</a:t>
            </a:r>
            <a:r>
              <a:rPr lang="en-US" noProof="0" dirty="0"/>
              <a:t> receives a request (rest </a:t>
            </a:r>
            <a:r>
              <a:rPr lang="en-US" noProof="0" dirty="0" err="1"/>
              <a:t>api</a:t>
            </a:r>
            <a:r>
              <a:rPr lang="en-US" noProof="0" dirty="0"/>
              <a:t>) from the EDR and delivers the responds for automation (orchestrator)</a:t>
            </a:r>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35</a:t>
            </a:fld>
            <a:endParaRPr lang="fr-FR"/>
          </a:p>
        </p:txBody>
      </p:sp>
    </p:spTree>
    <p:extLst>
      <p:ext uri="{BB962C8B-B14F-4D97-AF65-F5344CB8AC3E}">
        <p14:creationId xmlns:p14="http://schemas.microsoft.com/office/powerpoint/2010/main" val="1206322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(1) White-Database cannot be exhaustive, since this contradicts the </a:t>
            </a:r>
            <a:r>
              <a:rPr lang="en-US" noProof="0" dirty="0" err="1"/>
              <a:t>principe</a:t>
            </a:r>
            <a:r>
              <a:rPr lang="en-US" noProof="0" dirty="0"/>
              <a:t> of undecidability if a binary is or not a virus. </a:t>
            </a:r>
          </a:p>
          <a:p>
            <a:r>
              <a:rPr lang="en-US" noProof="0" dirty="0"/>
              <a:t>(2) When classic database are not anymore useful, on can rely on </a:t>
            </a:r>
            <a:r>
              <a:rPr lang="en-US" noProof="0" dirty="0" err="1"/>
              <a:t>Gorille</a:t>
            </a:r>
            <a:r>
              <a:rPr lang="en-US" noProof="0" dirty="0"/>
              <a:t> based upon a efficient engine (morphological). The game changer </a:t>
            </a:r>
            <a:r>
              <a:rPr lang="en-US" noProof="0" dirty="0" err="1"/>
              <a:t>Gorille</a:t>
            </a:r>
            <a:r>
              <a:rPr lang="en-US" noProof="0" dirty="0"/>
              <a:t> uses morphological engine. The engine is used in addition to AV </a:t>
            </a:r>
          </a:p>
          <a:p>
            <a:r>
              <a:rPr lang="en-US" noProof="0" dirty="0"/>
              <a:t>(3) The global network brings daily </a:t>
            </a:r>
            <a:r>
              <a:rPr lang="en-US" noProof="0" dirty="0" err="1"/>
              <a:t>unkown</a:t>
            </a:r>
            <a:r>
              <a:rPr lang="en-US" noProof="0" dirty="0"/>
              <a:t> malware (variant) and unknow file (new software, new files updates from supplier or third editors). Cyber-Detect can help editor or integrator to analyze new file before installation (patch, news version). Editors cannot rely on a magical antivirus database </a:t>
            </a:r>
          </a:p>
          <a:p>
            <a:r>
              <a:rPr lang="en-US" noProof="0" dirty="0"/>
              <a:t>(4) Files from editor, integrator. New installation, updates</a:t>
            </a:r>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36</a:t>
            </a:fld>
            <a:endParaRPr lang="fr-FR"/>
          </a:p>
        </p:txBody>
      </p:sp>
    </p:spTree>
    <p:extLst>
      <p:ext uri="{BB962C8B-B14F-4D97-AF65-F5344CB8AC3E}">
        <p14:creationId xmlns:p14="http://schemas.microsoft.com/office/powerpoint/2010/main" val="1241761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37</a:t>
            </a:fld>
            <a:endParaRPr lang="fr-FR"/>
          </a:p>
        </p:txBody>
      </p:sp>
    </p:spTree>
    <p:extLst>
      <p:ext uri="{BB962C8B-B14F-4D97-AF65-F5344CB8AC3E}">
        <p14:creationId xmlns:p14="http://schemas.microsoft.com/office/powerpoint/2010/main" val="1044520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38</a:t>
            </a:fld>
            <a:endParaRPr lang="fr-FR"/>
          </a:p>
        </p:txBody>
      </p:sp>
    </p:spTree>
    <p:extLst>
      <p:ext uri="{BB962C8B-B14F-4D97-AF65-F5344CB8AC3E}">
        <p14:creationId xmlns:p14="http://schemas.microsoft.com/office/powerpoint/2010/main" val="44373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Here, a test is executed by the virus to detect the presence of a Debugger, if so, the virus run a jump operation to run another benign code </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8</a:t>
            </a:fld>
            <a:endParaRPr lang="fr-FR"/>
          </a:p>
        </p:txBody>
      </p:sp>
    </p:spTree>
    <p:extLst>
      <p:ext uri="{BB962C8B-B14F-4D97-AF65-F5344CB8AC3E}">
        <p14:creationId xmlns:p14="http://schemas.microsoft.com/office/powerpoint/2010/main" val="90347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this bench test, none behavior based software was able to detect several virus submitted</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11</a:t>
            </a:fld>
            <a:endParaRPr lang="fr-FR"/>
          </a:p>
        </p:txBody>
      </p:sp>
    </p:spTree>
    <p:extLst>
      <p:ext uri="{BB962C8B-B14F-4D97-AF65-F5344CB8AC3E}">
        <p14:creationId xmlns:p14="http://schemas.microsoft.com/office/powerpoint/2010/main" val="196640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err="1"/>
              <a:t>Gorille</a:t>
            </a:r>
            <a:r>
              <a:rPr lang="en-US" noProof="0" dirty="0"/>
              <a:t> acts as a malware detector</a:t>
            </a:r>
          </a:p>
          <a:p>
            <a:r>
              <a:rPr lang="en-US" noProof="0" dirty="0" err="1"/>
              <a:t>Gorille</a:t>
            </a:r>
            <a:r>
              <a:rPr lang="en-US" noProof="0" dirty="0"/>
              <a:t> identifies unduly actions or suspicious on the operating system</a:t>
            </a:r>
          </a:p>
          <a:p>
            <a:r>
              <a:rPr lang="en-US" noProof="0" dirty="0" err="1"/>
              <a:t>Gorille</a:t>
            </a:r>
            <a:r>
              <a:rPr lang="en-US" noProof="0" dirty="0"/>
              <a:t> acts as a </a:t>
            </a:r>
            <a:r>
              <a:rPr lang="en-US" b="1" noProof="0" dirty="0"/>
              <a:t>reverse Engineering , automatic and </a:t>
            </a:r>
            <a:r>
              <a:rPr lang="en-US" noProof="0" dirty="0"/>
              <a:t>intelligent</a:t>
            </a:r>
          </a:p>
          <a:p>
            <a:r>
              <a:rPr lang="en-US" noProof="0" dirty="0"/>
              <a:t>Here with Simpson-Omer, its evolution rises the complexity. </a:t>
            </a:r>
            <a:r>
              <a:rPr lang="en-US" noProof="0" dirty="0" err="1"/>
              <a:t>Gorille</a:t>
            </a:r>
            <a:r>
              <a:rPr lang="en-US" noProof="0" dirty="0"/>
              <a:t> .search the origin of the attack by revealing the nature, the chimpanzee</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13</a:t>
            </a:fld>
            <a:endParaRPr lang="fr-FR"/>
          </a:p>
        </p:txBody>
      </p:sp>
    </p:spTree>
    <p:extLst>
      <p:ext uri="{BB962C8B-B14F-4D97-AF65-F5344CB8AC3E}">
        <p14:creationId xmlns:p14="http://schemas.microsoft.com/office/powerpoint/2010/main" val="111506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Morphological analysis is a unique technology used by the </a:t>
            </a:r>
            <a:r>
              <a:rPr lang="en-US" noProof="0" dirty="0" err="1"/>
              <a:t>Gorille</a:t>
            </a:r>
            <a:r>
              <a:rPr lang="en-US" noProof="0" dirty="0"/>
              <a:t> engine by formal method and Graph </a:t>
            </a:r>
            <a:r>
              <a:rPr lang="en-US" noProof="0" dirty="0" err="1"/>
              <a:t>algoritmics</a:t>
            </a:r>
            <a:r>
              <a:rPr lang="en-US" noProof="0" dirty="0"/>
              <a:t> .</a:t>
            </a:r>
          </a:p>
          <a:p>
            <a:r>
              <a:rPr lang="en-US" noProof="0" dirty="0"/>
              <a:t>Here a set of operations that are “simplified” to a reduced set of operations, called abstracted view</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14</a:t>
            </a:fld>
            <a:endParaRPr lang="fr-FR"/>
          </a:p>
        </p:txBody>
      </p:sp>
    </p:spTree>
    <p:extLst>
      <p:ext uri="{BB962C8B-B14F-4D97-AF65-F5344CB8AC3E}">
        <p14:creationId xmlns:p14="http://schemas.microsoft.com/office/powerpoint/2010/main" val="2452650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 site is a set of code/operation describing/revealing a behavior : malicious or not. The analyzed file is divided in sites with formal method. Correlations between sites bring malicious behaviors proof.</a:t>
            </a:r>
          </a:p>
          <a:p>
            <a:r>
              <a:rPr lang="en-US" noProof="0" dirty="0"/>
              <a:t>Furthermore, a comparison is also performed between sites files and database sites.</a:t>
            </a:r>
          </a:p>
          <a:p>
            <a:r>
              <a:rPr lang="en-US" noProof="0" dirty="0"/>
              <a:t>The database is updated automatically</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15</a:t>
            </a:fld>
            <a:endParaRPr lang="fr-FR"/>
          </a:p>
        </p:txBody>
      </p:sp>
    </p:spTree>
    <p:extLst>
      <p:ext uri="{BB962C8B-B14F-4D97-AF65-F5344CB8AC3E}">
        <p14:creationId xmlns:p14="http://schemas.microsoft.com/office/powerpoint/2010/main" val="274481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With several samples of the same virus, </a:t>
            </a:r>
            <a:r>
              <a:rPr lang="en-US" noProof="0" dirty="0" err="1"/>
              <a:t>Gorille</a:t>
            </a:r>
            <a:r>
              <a:rPr lang="en-US" noProof="0" dirty="0"/>
              <a:t> is able to set families. This job is scriptable for automation families building</a:t>
            </a:r>
          </a:p>
          <a:p>
            <a:endParaRPr lang="en-US" noProof="0" dirty="0"/>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16</a:t>
            </a:fld>
            <a:endParaRPr lang="fr-FR"/>
          </a:p>
        </p:txBody>
      </p:sp>
    </p:spTree>
    <p:extLst>
      <p:ext uri="{BB962C8B-B14F-4D97-AF65-F5344CB8AC3E}">
        <p14:creationId xmlns:p14="http://schemas.microsoft.com/office/powerpoint/2010/main" val="260336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aggregation of sites gives rise of a comprehensive abstracted 3D-Graph. This abstracted view represents now for </a:t>
            </a:r>
            <a:r>
              <a:rPr lang="en-US" noProof="0" dirty="0" err="1"/>
              <a:t>Gorille</a:t>
            </a:r>
            <a:r>
              <a:rPr lang="en-US" noProof="0" dirty="0"/>
              <a:t> the new malware « signature » </a:t>
            </a:r>
          </a:p>
          <a:p>
            <a:endParaRPr lang="fr-FR" dirty="0"/>
          </a:p>
        </p:txBody>
      </p:sp>
      <p:sp>
        <p:nvSpPr>
          <p:cNvPr id="4" name="Espace réservé du numéro de diapositive 3"/>
          <p:cNvSpPr>
            <a:spLocks noGrp="1"/>
          </p:cNvSpPr>
          <p:nvPr>
            <p:ph type="sldNum" sz="quarter" idx="5"/>
          </p:nvPr>
        </p:nvSpPr>
        <p:spPr/>
        <p:txBody>
          <a:bodyPr/>
          <a:lstStyle/>
          <a:p>
            <a:fld id="{B3ABBE8B-1A6F-0B4F-8762-E66B86876735}" type="slidenum">
              <a:rPr lang="fr-FR" smtClean="0"/>
              <a:t>17</a:t>
            </a:fld>
            <a:endParaRPr lang="fr-FR"/>
          </a:p>
        </p:txBody>
      </p:sp>
    </p:spTree>
    <p:extLst>
      <p:ext uri="{BB962C8B-B14F-4D97-AF65-F5344CB8AC3E}">
        <p14:creationId xmlns:p14="http://schemas.microsoft.com/office/powerpoint/2010/main" val="1393931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re présentation">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A7F68433-3E0C-F34D-A6A7-202489568A1E}"/>
              </a:ext>
            </a:extLst>
          </p:cNvPr>
          <p:cNvSpPr txBox="1"/>
          <p:nvPr userDrawn="1"/>
        </p:nvSpPr>
        <p:spPr>
          <a:xfrm>
            <a:off x="8719393" y="6593242"/>
            <a:ext cx="8539907" cy="501650"/>
          </a:xfrm>
          <a:prstGeom prst="rect">
            <a:avLst/>
          </a:prstGeom>
        </p:spPr>
        <p:txBody>
          <a:bodyPr lIns="0" tIns="0" rIns="0" bIns="0" rtlCol="0" anchor="t">
            <a:spAutoFit/>
          </a:bodyPr>
          <a:lstStyle/>
          <a:p>
            <a:pPr algn="l">
              <a:lnSpc>
                <a:spcPts val="4060"/>
              </a:lnSpc>
            </a:pPr>
            <a:endParaRPr/>
          </a:p>
        </p:txBody>
      </p:sp>
      <p:sp>
        <p:nvSpPr>
          <p:cNvPr id="9" name="AutoShape 4">
            <a:extLst>
              <a:ext uri="{FF2B5EF4-FFF2-40B4-BE49-F238E27FC236}">
                <a16:creationId xmlns:a16="http://schemas.microsoft.com/office/drawing/2014/main" id="{2FAD6671-6471-2A44-8CEE-9932B578DF6A}"/>
              </a:ext>
            </a:extLst>
          </p:cNvPr>
          <p:cNvSpPr/>
          <p:nvPr userDrawn="1"/>
        </p:nvSpPr>
        <p:spPr>
          <a:xfrm>
            <a:off x="8712466" y="2971800"/>
            <a:ext cx="8533590" cy="4343400"/>
          </a:xfrm>
          <a:prstGeom prst="rect">
            <a:avLst/>
          </a:prstGeom>
          <a:solidFill>
            <a:srgbClr val="2D5E9B"/>
          </a:solidFill>
        </p:spPr>
      </p:sp>
      <p:pic>
        <p:nvPicPr>
          <p:cNvPr id="11" name="Picture 6">
            <a:extLst>
              <a:ext uri="{FF2B5EF4-FFF2-40B4-BE49-F238E27FC236}">
                <a16:creationId xmlns:a16="http://schemas.microsoft.com/office/drawing/2014/main" id="{6032F440-0785-5445-9102-ABD42B797F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1327" y="1"/>
            <a:ext cx="8540910" cy="10287000"/>
          </a:xfrm>
          <a:prstGeom prst="rect">
            <a:avLst/>
          </a:prstGeom>
        </p:spPr>
      </p:pic>
      <p:pic>
        <p:nvPicPr>
          <p:cNvPr id="12" name="Picture 7">
            <a:extLst>
              <a:ext uri="{FF2B5EF4-FFF2-40B4-BE49-F238E27FC236}">
                <a16:creationId xmlns:a16="http://schemas.microsoft.com/office/drawing/2014/main" id="{290A8AFA-0E7A-7548-B0D3-B36BE7DFCA99}"/>
              </a:ext>
            </a:extLst>
          </p:cNvPr>
          <p:cNvPicPr>
            <a:picLocks noChangeAspect="1"/>
          </p:cNvPicPr>
          <p:nvPr userDrawn="1"/>
        </p:nvPicPr>
        <p:blipFill>
          <a:blip r:embed="rId3"/>
          <a:srcRect/>
          <a:stretch>
            <a:fillRect/>
          </a:stretch>
        </p:blipFill>
        <p:spPr>
          <a:xfrm>
            <a:off x="13590623" y="8457776"/>
            <a:ext cx="3668677" cy="1229295"/>
          </a:xfrm>
          <a:prstGeom prst="rect">
            <a:avLst/>
          </a:prstGeom>
        </p:spPr>
      </p:pic>
      <p:sp>
        <p:nvSpPr>
          <p:cNvPr id="19" name="Espace réservé du texte 18">
            <a:extLst>
              <a:ext uri="{FF2B5EF4-FFF2-40B4-BE49-F238E27FC236}">
                <a16:creationId xmlns:a16="http://schemas.microsoft.com/office/drawing/2014/main" id="{D8BDA8C7-6AFC-5D46-9ED3-452F95CDFFA3}"/>
              </a:ext>
            </a:extLst>
          </p:cNvPr>
          <p:cNvSpPr>
            <a:spLocks noGrp="1"/>
          </p:cNvSpPr>
          <p:nvPr>
            <p:ph type="body" sz="quarter" idx="11" hasCustomPrompt="1"/>
          </p:nvPr>
        </p:nvSpPr>
        <p:spPr>
          <a:xfrm>
            <a:off x="8915400" y="3240866"/>
            <a:ext cx="8153400" cy="3579034"/>
          </a:xfrm>
          <a:prstGeom prst="rect">
            <a:avLst/>
          </a:prstGeom>
        </p:spPr>
        <p:txBody>
          <a:bodyPr/>
          <a:lstStyle>
            <a:lvl1pPr marL="0">
              <a:buNone/>
              <a:defRPr lang="fr-FR" sz="6600" kern="1200" spc="540" dirty="0">
                <a:solidFill>
                  <a:schemeClr val="bg1"/>
                </a:solidFill>
                <a:latin typeface="Roboto Condensed Bold"/>
                <a:ea typeface="+mn-ea"/>
                <a:cs typeface="+mn-cs"/>
              </a:defRPr>
            </a:lvl1pPr>
          </a:lstStyle>
          <a:p>
            <a:pPr lvl="0"/>
            <a:r>
              <a:rPr lang="fr-FR" dirty="0"/>
              <a:t>TITRE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_Un contenu">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BDCA31C-CC7B-1E4C-BE1F-ABC08731F6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pic>
        <p:nvPicPr>
          <p:cNvPr id="7" name="Picture 8">
            <a:extLst>
              <a:ext uri="{FF2B5EF4-FFF2-40B4-BE49-F238E27FC236}">
                <a16:creationId xmlns:a16="http://schemas.microsoft.com/office/drawing/2014/main" id="{F8A58771-7C1A-7746-9CD3-EF97FA9690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sp>
        <p:nvSpPr>
          <p:cNvPr id="8" name="AutoShape 8">
            <a:extLst>
              <a:ext uri="{FF2B5EF4-FFF2-40B4-BE49-F238E27FC236}">
                <a16:creationId xmlns:a16="http://schemas.microsoft.com/office/drawing/2014/main" id="{2443CE77-2747-0D43-BB2E-242E1E8E99EE}"/>
              </a:ext>
            </a:extLst>
          </p:cNvPr>
          <p:cNvSpPr/>
          <p:nvPr userDrawn="1"/>
        </p:nvSpPr>
        <p:spPr>
          <a:xfrm>
            <a:off x="685800" y="2381250"/>
            <a:ext cx="8153400" cy="952500"/>
          </a:xfrm>
          <a:prstGeom prst="rect">
            <a:avLst/>
          </a:prstGeom>
          <a:solidFill>
            <a:srgbClr val="2D5E9B"/>
          </a:solidFill>
        </p:spPr>
      </p:sp>
      <p:sp>
        <p:nvSpPr>
          <p:cNvPr id="9" name="Espace réservé du texte 16">
            <a:extLst>
              <a:ext uri="{FF2B5EF4-FFF2-40B4-BE49-F238E27FC236}">
                <a16:creationId xmlns:a16="http://schemas.microsoft.com/office/drawing/2014/main" id="{E7055B28-C0E5-AA48-85BC-72280210B858}"/>
              </a:ext>
            </a:extLst>
          </p:cNvPr>
          <p:cNvSpPr>
            <a:spLocks noGrp="1"/>
          </p:cNvSpPr>
          <p:nvPr>
            <p:ph type="body" sz="quarter" idx="10" hasCustomPrompt="1"/>
          </p:nvPr>
        </p:nvSpPr>
        <p:spPr>
          <a:xfrm>
            <a:off x="8647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0" name="Espace réservé du texte 16">
            <a:extLst>
              <a:ext uri="{FF2B5EF4-FFF2-40B4-BE49-F238E27FC236}">
                <a16:creationId xmlns:a16="http://schemas.microsoft.com/office/drawing/2014/main" id="{8A64C858-AAD7-654B-BABA-D06AF6BF00D2}"/>
              </a:ext>
            </a:extLst>
          </p:cNvPr>
          <p:cNvSpPr>
            <a:spLocks noGrp="1"/>
          </p:cNvSpPr>
          <p:nvPr>
            <p:ph type="body" sz="quarter" idx="11" hasCustomPrompt="1"/>
          </p:nvPr>
        </p:nvSpPr>
        <p:spPr>
          <a:xfrm>
            <a:off x="8382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extLst>
      <p:ext uri="{BB962C8B-B14F-4D97-AF65-F5344CB8AC3E}">
        <p14:creationId xmlns:p14="http://schemas.microsoft.com/office/powerpoint/2010/main" val="66838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_Un contenu">
    <p:spTree>
      <p:nvGrpSpPr>
        <p:cNvPr id="1" name=""/>
        <p:cNvGrpSpPr/>
        <p:nvPr/>
      </p:nvGrpSpPr>
      <p:grpSpPr>
        <a:xfrm>
          <a:off x="0" y="0"/>
          <a:ext cx="0" cy="0"/>
          <a:chOff x="0" y="0"/>
          <a:chExt cx="0" cy="0"/>
        </a:xfrm>
      </p:grpSpPr>
      <p:sp>
        <p:nvSpPr>
          <p:cNvPr id="13" name="AutoShape 8">
            <a:extLst>
              <a:ext uri="{FF2B5EF4-FFF2-40B4-BE49-F238E27FC236}">
                <a16:creationId xmlns:a16="http://schemas.microsoft.com/office/drawing/2014/main" id="{588B5E89-C48F-0846-B35F-AF9E0D345BAF}"/>
              </a:ext>
            </a:extLst>
          </p:cNvPr>
          <p:cNvSpPr/>
          <p:nvPr/>
        </p:nvSpPr>
        <p:spPr>
          <a:xfrm>
            <a:off x="8991600" y="2381250"/>
            <a:ext cx="8153400" cy="952500"/>
          </a:xfrm>
          <a:prstGeom prst="rect">
            <a:avLst/>
          </a:prstGeom>
          <a:solidFill>
            <a:srgbClr val="2D5E9B"/>
          </a:solidFill>
        </p:spPr>
      </p:sp>
      <p:pic>
        <p:nvPicPr>
          <p:cNvPr id="16" name="Picture 11">
            <a:extLst>
              <a:ext uri="{FF2B5EF4-FFF2-40B4-BE49-F238E27FC236}">
                <a16:creationId xmlns:a16="http://schemas.microsoft.com/office/drawing/2014/main" id="{559A459D-3875-2547-AE0E-CD21295DFC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7" name="Espace réservé du texte 16">
            <a:extLst>
              <a:ext uri="{FF2B5EF4-FFF2-40B4-BE49-F238E27FC236}">
                <a16:creationId xmlns:a16="http://schemas.microsoft.com/office/drawing/2014/main" id="{EDDEA73F-3B8B-FC4D-8C74-B3792D9D272B}"/>
              </a:ext>
            </a:extLst>
          </p:cNvPr>
          <p:cNvSpPr>
            <a:spLocks noGrp="1"/>
          </p:cNvSpPr>
          <p:nvPr>
            <p:ph type="body" sz="quarter" idx="10" hasCustomPrompt="1"/>
          </p:nvPr>
        </p:nvSpPr>
        <p:spPr>
          <a:xfrm>
            <a:off x="91705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8" name="Espace réservé du texte 16">
            <a:extLst>
              <a:ext uri="{FF2B5EF4-FFF2-40B4-BE49-F238E27FC236}">
                <a16:creationId xmlns:a16="http://schemas.microsoft.com/office/drawing/2014/main" id="{D911AB3A-E4C3-7943-BF72-B2CE4DA8AF00}"/>
              </a:ext>
            </a:extLst>
          </p:cNvPr>
          <p:cNvSpPr>
            <a:spLocks noGrp="1"/>
          </p:cNvSpPr>
          <p:nvPr>
            <p:ph type="body" sz="quarter" idx="11" hasCustomPrompt="1"/>
          </p:nvPr>
        </p:nvSpPr>
        <p:spPr>
          <a:xfrm>
            <a:off x="91440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extLst>
      <p:ext uri="{BB962C8B-B14F-4D97-AF65-F5344CB8AC3E}">
        <p14:creationId xmlns:p14="http://schemas.microsoft.com/office/powerpoint/2010/main" val="34249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_contenu">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539ED12-381B-B646-80A3-EC1E8A56B003}"/>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0" y="1"/>
            <a:ext cx="18288000" cy="1333500"/>
          </a:xfrm>
          <a:prstGeom prst="rect">
            <a:avLst/>
          </a:prstGeom>
        </p:spPr>
      </p:pic>
      <p:pic>
        <p:nvPicPr>
          <p:cNvPr id="9" name="Picture 4">
            <a:extLst>
              <a:ext uri="{FF2B5EF4-FFF2-40B4-BE49-F238E27FC236}">
                <a16:creationId xmlns:a16="http://schemas.microsoft.com/office/drawing/2014/main" id="{7A049A7A-AB46-9B49-8C65-61505DB465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4" name="Espace réservé du texte 16">
            <a:extLst>
              <a:ext uri="{FF2B5EF4-FFF2-40B4-BE49-F238E27FC236}">
                <a16:creationId xmlns:a16="http://schemas.microsoft.com/office/drawing/2014/main" id="{56B38076-D70B-7D4F-96DE-C56B906AED2E}"/>
              </a:ext>
            </a:extLst>
          </p:cNvPr>
          <p:cNvSpPr>
            <a:spLocks noGrp="1"/>
          </p:cNvSpPr>
          <p:nvPr>
            <p:ph type="body" sz="quarter" idx="10" hasCustomPrompt="1"/>
          </p:nvPr>
        </p:nvSpPr>
        <p:spPr>
          <a:xfrm>
            <a:off x="9144000" y="1555210"/>
            <a:ext cx="8115300" cy="1066800"/>
          </a:xfrm>
          <a:prstGeom prst="rect">
            <a:avLst/>
          </a:prstGeom>
        </p:spPr>
        <p:txBody>
          <a:bodyPr/>
          <a:lstStyle>
            <a:lvl1pPr algn="r">
              <a:lnSpc>
                <a:spcPct val="150000"/>
              </a:lnSpc>
              <a:spcBef>
                <a:spcPts val="1632"/>
              </a:spcBef>
              <a:buNone/>
              <a:defRPr lang="fr-FR" sz="3600" b="1" i="0" kern="1200" spc="473" dirty="0">
                <a:solidFill>
                  <a:schemeClr val="accent1"/>
                </a:solidFill>
                <a:latin typeface="Candara" panose="020E0502030303020204" pitchFamily="34" charset="0"/>
                <a:ea typeface="+mn-ea"/>
                <a:cs typeface="+mn-cs"/>
              </a:defRPr>
            </a:lvl1pPr>
          </a:lstStyle>
          <a:p>
            <a:pPr lvl="0"/>
            <a:r>
              <a:rPr lang="fr-FR" dirty="0"/>
              <a:t>TITRE SLIDE</a:t>
            </a:r>
          </a:p>
        </p:txBody>
      </p:sp>
    </p:spTree>
    <p:extLst>
      <p:ext uri="{BB962C8B-B14F-4D97-AF65-F5344CB8AC3E}">
        <p14:creationId xmlns:p14="http://schemas.microsoft.com/office/powerpoint/2010/main" val="414506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1">
    <p:bg>
      <p:bgRef idx="1001">
        <a:schemeClr val="bg1"/>
      </p:bgRef>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4071051-50C9-9645-85AB-8BDF19AB45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4" name="Picture 3">
            <a:extLst>
              <a:ext uri="{FF2B5EF4-FFF2-40B4-BE49-F238E27FC236}">
                <a16:creationId xmlns:a16="http://schemas.microsoft.com/office/drawing/2014/main" id="{9B4BA7E0-9EDB-BA4D-BFB0-4BD8641350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5" name="Espace réservé du texte 16">
            <a:extLst>
              <a:ext uri="{FF2B5EF4-FFF2-40B4-BE49-F238E27FC236}">
                <a16:creationId xmlns:a16="http://schemas.microsoft.com/office/drawing/2014/main" id="{7153812C-ECE7-6341-8F8E-BBB026628DC2}"/>
              </a:ext>
            </a:extLst>
          </p:cNvPr>
          <p:cNvSpPr>
            <a:spLocks noGrp="1"/>
          </p:cNvSpPr>
          <p:nvPr>
            <p:ph type="body" sz="quarter" idx="13" hasCustomPrompt="1"/>
          </p:nvPr>
        </p:nvSpPr>
        <p:spPr>
          <a:xfrm>
            <a:off x="1677093" y="952500"/>
            <a:ext cx="8115300" cy="3083765"/>
          </a:xfrm>
          <a:prstGeom prst="rect">
            <a:avLst/>
          </a:prstGeom>
        </p:spPr>
        <p:txBody>
          <a:bodyPr/>
          <a:lstStyle>
            <a:lvl1pPr>
              <a:lnSpc>
                <a:spcPct val="100000"/>
              </a:lnSpc>
              <a:spcBef>
                <a:spcPts val="1632"/>
              </a:spcBef>
              <a:buNone/>
              <a:defRPr lang="fr-FR" sz="2500" kern="1200" spc="50" dirty="0">
                <a:solidFill>
                  <a:srgbClr val="FFFFFF"/>
                </a:solidFill>
                <a:latin typeface="Roboto"/>
                <a:ea typeface="+mn-ea"/>
                <a:cs typeface="+mn-cs"/>
              </a:defRPr>
            </a:lvl1pPr>
          </a:lstStyle>
          <a:p>
            <a:pPr marL="0" lvl="0" indent="0" algn="l" defTabSz="914400" rtl="0" eaLnBrk="1" latinLnBrk="0" hangingPunct="1">
              <a:lnSpc>
                <a:spcPts val="3750"/>
              </a:lnSpc>
            </a:pPr>
            <a:r>
              <a:rPr lang="fr-FR" dirty="0"/>
              <a:t>Texte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2">
    <p:spTree>
      <p:nvGrpSpPr>
        <p:cNvPr id="1" name=""/>
        <p:cNvGrpSpPr/>
        <p:nvPr/>
      </p:nvGrpSpPr>
      <p:grpSpPr>
        <a:xfrm>
          <a:off x="0" y="0"/>
          <a:ext cx="0" cy="0"/>
          <a:chOff x="0" y="0"/>
          <a:chExt cx="0" cy="0"/>
        </a:xfrm>
      </p:grpSpPr>
      <p:grpSp>
        <p:nvGrpSpPr>
          <p:cNvPr id="6" name="Group 2">
            <a:extLst>
              <a:ext uri="{FF2B5EF4-FFF2-40B4-BE49-F238E27FC236}">
                <a16:creationId xmlns:a16="http://schemas.microsoft.com/office/drawing/2014/main" id="{8B05B4AE-6F01-5D4A-8C90-7B5BB4873F2C}"/>
              </a:ext>
            </a:extLst>
          </p:cNvPr>
          <p:cNvGrpSpPr/>
          <p:nvPr userDrawn="1"/>
        </p:nvGrpSpPr>
        <p:grpSpPr>
          <a:xfrm>
            <a:off x="9722955" y="0"/>
            <a:ext cx="8565045" cy="10287000"/>
            <a:chOff x="0" y="0"/>
            <a:chExt cx="11420059" cy="13716000"/>
          </a:xfrm>
        </p:grpSpPr>
        <p:pic>
          <p:nvPicPr>
            <p:cNvPr id="7" name="Picture 3">
              <a:extLst>
                <a:ext uri="{FF2B5EF4-FFF2-40B4-BE49-F238E27FC236}">
                  <a16:creationId xmlns:a16="http://schemas.microsoft.com/office/drawing/2014/main" id="{E7E555C7-28AB-BA49-B53D-2162AC40609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1420059" cy="13716000"/>
            </a:xfrm>
            <a:prstGeom prst="rect">
              <a:avLst/>
            </a:prstGeom>
          </p:spPr>
        </p:pic>
      </p:grpSp>
      <p:pic>
        <p:nvPicPr>
          <p:cNvPr id="8" name="Picture 4">
            <a:extLst>
              <a:ext uri="{FF2B5EF4-FFF2-40B4-BE49-F238E27FC236}">
                <a16:creationId xmlns:a16="http://schemas.microsoft.com/office/drawing/2014/main" id="{32CAE74E-6F81-DF4B-A028-9E4F28E0BE5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3" name="Espace réservé du texte 18">
            <a:extLst>
              <a:ext uri="{FF2B5EF4-FFF2-40B4-BE49-F238E27FC236}">
                <a16:creationId xmlns:a16="http://schemas.microsoft.com/office/drawing/2014/main" id="{7A9A6A9B-57A6-7C4D-840F-338CB1ACAF37}"/>
              </a:ext>
            </a:extLst>
          </p:cNvPr>
          <p:cNvSpPr>
            <a:spLocks noGrp="1"/>
          </p:cNvSpPr>
          <p:nvPr>
            <p:ph type="body" sz="quarter" idx="12" hasCustomPrompt="1"/>
          </p:nvPr>
        </p:nvSpPr>
        <p:spPr>
          <a:xfrm>
            <a:off x="941087" y="5372100"/>
            <a:ext cx="8153400" cy="812052"/>
          </a:xfrm>
          <a:prstGeom prst="rect">
            <a:avLst/>
          </a:prstGeom>
        </p:spPr>
        <p:txBody>
          <a:bodyPr/>
          <a:lstStyle>
            <a:lvl1pPr>
              <a:buNone/>
              <a:defRPr lang="fr-FR" sz="3200" kern="1200" spc="313" dirty="0">
                <a:solidFill>
                  <a:srgbClr val="243A7F"/>
                </a:solidFill>
                <a:latin typeface="Candara" panose="020E0502030303020204" pitchFamily="34" charset="0"/>
                <a:ea typeface="+mn-ea"/>
                <a:cs typeface="+mn-cs"/>
              </a:defRPr>
            </a:lvl1pPr>
          </a:lstStyle>
          <a:p>
            <a:pPr lvl="0"/>
            <a:r>
              <a:rPr lang="fr-FR" dirty="0"/>
              <a:t>TRANSITION</a:t>
            </a:r>
          </a:p>
        </p:txBody>
      </p:sp>
      <p:sp>
        <p:nvSpPr>
          <p:cNvPr id="9" name="AutoShape 8">
            <a:extLst>
              <a:ext uri="{FF2B5EF4-FFF2-40B4-BE49-F238E27FC236}">
                <a16:creationId xmlns:a16="http://schemas.microsoft.com/office/drawing/2014/main" id="{5DAA611F-9FDC-3944-BE86-13AF801A9BAE}"/>
              </a:ext>
            </a:extLst>
          </p:cNvPr>
          <p:cNvSpPr/>
          <p:nvPr userDrawn="1"/>
        </p:nvSpPr>
        <p:spPr>
          <a:xfrm>
            <a:off x="941087" y="6438900"/>
            <a:ext cx="8153400" cy="952500"/>
          </a:xfrm>
          <a:prstGeom prst="rect">
            <a:avLst/>
          </a:prstGeom>
          <a:solidFill>
            <a:srgbClr val="2D5E9B"/>
          </a:solidFill>
        </p:spPr>
      </p:sp>
      <p:sp>
        <p:nvSpPr>
          <p:cNvPr id="10" name="Espace réservé du texte 16">
            <a:extLst>
              <a:ext uri="{FF2B5EF4-FFF2-40B4-BE49-F238E27FC236}">
                <a16:creationId xmlns:a16="http://schemas.microsoft.com/office/drawing/2014/main" id="{570A6864-8A6B-7243-A32F-C909F5EC5499}"/>
              </a:ext>
            </a:extLst>
          </p:cNvPr>
          <p:cNvSpPr>
            <a:spLocks noGrp="1"/>
          </p:cNvSpPr>
          <p:nvPr>
            <p:ph type="body" sz="quarter" idx="10" hasCustomPrompt="1"/>
          </p:nvPr>
        </p:nvSpPr>
        <p:spPr>
          <a:xfrm>
            <a:off x="1120068" y="6553293"/>
            <a:ext cx="7338132"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 SLIDE TRANSITION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ORILLE_1">
    <p:bg>
      <p:bgPr>
        <a:solidFill>
          <a:schemeClr val="tx1"/>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A7F436B0-B2C2-454D-9A0D-E8884A22ED04}"/>
              </a:ext>
            </a:extLst>
          </p:cNvPr>
          <p:cNvSpPr/>
          <p:nvPr userDrawn="1"/>
        </p:nvSpPr>
        <p:spPr>
          <a:xfrm>
            <a:off x="8991600" y="2381250"/>
            <a:ext cx="8153400" cy="952500"/>
          </a:xfrm>
          <a:prstGeom prst="rect">
            <a:avLst/>
          </a:prstGeom>
          <a:solidFill>
            <a:srgbClr val="2D5E9B"/>
          </a:solidFill>
        </p:spPr>
      </p:sp>
      <p:pic>
        <p:nvPicPr>
          <p:cNvPr id="11" name="Picture 5">
            <a:extLst>
              <a:ext uri="{FF2B5EF4-FFF2-40B4-BE49-F238E27FC236}">
                <a16:creationId xmlns:a16="http://schemas.microsoft.com/office/drawing/2014/main" id="{3340898A-C56F-1F4E-A967-70E31A2082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7627421" cy="10287000"/>
          </a:xfrm>
          <a:prstGeom prst="rect">
            <a:avLst/>
          </a:prstGeom>
        </p:spPr>
      </p:pic>
      <p:sp>
        <p:nvSpPr>
          <p:cNvPr id="12" name="AutoShape 6">
            <a:extLst>
              <a:ext uri="{FF2B5EF4-FFF2-40B4-BE49-F238E27FC236}">
                <a16:creationId xmlns:a16="http://schemas.microsoft.com/office/drawing/2014/main" id="{8E0BCF04-2869-704A-A6FC-66F13B72A0E1}"/>
              </a:ext>
            </a:extLst>
          </p:cNvPr>
          <p:cNvSpPr/>
          <p:nvPr userDrawn="1"/>
        </p:nvSpPr>
        <p:spPr>
          <a:xfrm>
            <a:off x="0" y="0"/>
            <a:ext cx="3120473" cy="4547448"/>
          </a:xfrm>
          <a:prstGeom prst="rect">
            <a:avLst/>
          </a:prstGeom>
          <a:solidFill>
            <a:srgbClr val="070606"/>
          </a:solidFill>
        </p:spPr>
      </p:sp>
      <p:sp>
        <p:nvSpPr>
          <p:cNvPr id="7" name="Espace réservé du texte 18">
            <a:extLst>
              <a:ext uri="{FF2B5EF4-FFF2-40B4-BE49-F238E27FC236}">
                <a16:creationId xmlns:a16="http://schemas.microsoft.com/office/drawing/2014/main" id="{B1708E5F-793E-E74F-AD19-A344A5222F1D}"/>
              </a:ext>
            </a:extLst>
          </p:cNvPr>
          <p:cNvSpPr>
            <a:spLocks noGrp="1"/>
          </p:cNvSpPr>
          <p:nvPr>
            <p:ph type="body" sz="quarter" idx="12" hasCustomPrompt="1"/>
          </p:nvPr>
        </p:nvSpPr>
        <p:spPr>
          <a:xfrm>
            <a:off x="9144000" y="2478404"/>
            <a:ext cx="7993807" cy="812052"/>
          </a:xfrm>
          <a:prstGeom prst="rect">
            <a:avLst/>
          </a:prstGeom>
        </p:spPr>
        <p:txBody>
          <a:bodyPr/>
          <a:lstStyle>
            <a:lvl1pPr>
              <a:buNone/>
              <a:defRPr lang="fr-FR" sz="4000" kern="1200" spc="200" dirty="0">
                <a:solidFill>
                  <a:schemeClr val="bg1"/>
                </a:solidFill>
                <a:latin typeface="Roboto Condensed Bold"/>
                <a:ea typeface="+mn-ea"/>
                <a:cs typeface="+mn-cs"/>
              </a:defRPr>
            </a:lvl1pPr>
          </a:lstStyle>
          <a:p>
            <a:pPr lvl="0"/>
            <a:r>
              <a:rPr lang="fr-FR" dirty="0"/>
              <a:t>TITRE</a:t>
            </a:r>
          </a:p>
        </p:txBody>
      </p:sp>
      <p:sp>
        <p:nvSpPr>
          <p:cNvPr id="13" name="Espace réservé du texte 16">
            <a:extLst>
              <a:ext uri="{FF2B5EF4-FFF2-40B4-BE49-F238E27FC236}">
                <a16:creationId xmlns:a16="http://schemas.microsoft.com/office/drawing/2014/main" id="{593B9660-6DFA-1A4A-B386-E5EB4A57061E}"/>
              </a:ext>
            </a:extLst>
          </p:cNvPr>
          <p:cNvSpPr>
            <a:spLocks noGrp="1"/>
          </p:cNvSpPr>
          <p:nvPr>
            <p:ph type="body" sz="quarter" idx="11" hasCustomPrompt="1"/>
          </p:nvPr>
        </p:nvSpPr>
        <p:spPr>
          <a:xfrm>
            <a:off x="9144000" y="3814857"/>
            <a:ext cx="7993808" cy="4500468"/>
          </a:xfrm>
          <a:prstGeom prst="rect">
            <a:avLst/>
          </a:prstGeom>
        </p:spPr>
        <p:txBody>
          <a:bodyPr/>
          <a:lstStyle>
            <a:lvl1pPr>
              <a:lnSpc>
                <a:spcPct val="100000"/>
              </a:lnSpc>
              <a:spcBef>
                <a:spcPts val="1632"/>
              </a:spcBef>
              <a:buNone/>
              <a:defRPr lang="fr-FR" sz="2500" kern="1200" spc="50" dirty="0">
                <a:solidFill>
                  <a:schemeClr val="bg1"/>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ORILLE_2">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AE9B5C-F6BB-644D-B327-5DB485F7F6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91801" y="0"/>
            <a:ext cx="7696200" cy="10287000"/>
          </a:xfrm>
          <a:prstGeom prst="rect">
            <a:avLst/>
          </a:prstGeom>
        </p:spPr>
      </p:pic>
      <p:sp>
        <p:nvSpPr>
          <p:cNvPr id="10" name="AutoShape 5">
            <a:extLst>
              <a:ext uri="{FF2B5EF4-FFF2-40B4-BE49-F238E27FC236}">
                <a16:creationId xmlns:a16="http://schemas.microsoft.com/office/drawing/2014/main" id="{A245401D-0093-A049-A395-0399997A8C48}"/>
              </a:ext>
            </a:extLst>
          </p:cNvPr>
          <p:cNvSpPr/>
          <p:nvPr/>
        </p:nvSpPr>
        <p:spPr>
          <a:xfrm>
            <a:off x="1028700" y="4250485"/>
            <a:ext cx="8153400" cy="952500"/>
          </a:xfrm>
          <a:prstGeom prst="rect">
            <a:avLst/>
          </a:prstGeom>
          <a:solidFill>
            <a:srgbClr val="2D5E9B"/>
          </a:solidFill>
        </p:spPr>
      </p:sp>
      <p:pic>
        <p:nvPicPr>
          <p:cNvPr id="13" name="Picture 8">
            <a:extLst>
              <a:ext uri="{FF2B5EF4-FFF2-40B4-BE49-F238E27FC236}">
                <a16:creationId xmlns:a16="http://schemas.microsoft.com/office/drawing/2014/main" id="{0D7BEA38-AC0F-5A45-8952-3C12ABE65D7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28700" y="8951510"/>
            <a:ext cx="1958857" cy="823963"/>
          </a:xfrm>
          <a:prstGeom prst="rect">
            <a:avLst/>
          </a:prstGeom>
        </p:spPr>
      </p:pic>
      <p:sp>
        <p:nvSpPr>
          <p:cNvPr id="15" name="Espace réservé du texte 18">
            <a:extLst>
              <a:ext uri="{FF2B5EF4-FFF2-40B4-BE49-F238E27FC236}">
                <a16:creationId xmlns:a16="http://schemas.microsoft.com/office/drawing/2014/main" id="{71C208CD-E4B8-8E44-9696-C16F0C22F41B}"/>
              </a:ext>
            </a:extLst>
          </p:cNvPr>
          <p:cNvSpPr>
            <a:spLocks noGrp="1"/>
          </p:cNvSpPr>
          <p:nvPr>
            <p:ph type="body" sz="quarter" idx="11" hasCustomPrompt="1"/>
          </p:nvPr>
        </p:nvSpPr>
        <p:spPr>
          <a:xfrm>
            <a:off x="1028700" y="2764586"/>
            <a:ext cx="8153400" cy="1281112"/>
          </a:xfrm>
          <a:prstGeom prst="rect">
            <a:avLst/>
          </a:prstGeom>
        </p:spPr>
        <p:txBody>
          <a:bodyPr/>
          <a:lstStyle>
            <a:lvl1pPr>
              <a:buNone/>
              <a:defRPr lang="fr-FR" sz="7500" kern="1200" spc="540" dirty="0">
                <a:solidFill>
                  <a:schemeClr val="tx1"/>
                </a:solidFill>
                <a:latin typeface="Roboto Condensed Bold"/>
                <a:ea typeface="+mn-ea"/>
                <a:cs typeface="+mn-cs"/>
              </a:defRPr>
            </a:lvl1pPr>
          </a:lstStyle>
          <a:p>
            <a:pPr lvl="0"/>
            <a:r>
              <a:rPr lang="fr-FR" dirty="0"/>
              <a:t>TITRE</a:t>
            </a:r>
          </a:p>
        </p:txBody>
      </p:sp>
      <p:sp>
        <p:nvSpPr>
          <p:cNvPr id="16" name="Espace réservé du texte 18">
            <a:extLst>
              <a:ext uri="{FF2B5EF4-FFF2-40B4-BE49-F238E27FC236}">
                <a16:creationId xmlns:a16="http://schemas.microsoft.com/office/drawing/2014/main" id="{2CF4EDBE-88E9-8543-B7FB-F9660690B17A}"/>
              </a:ext>
            </a:extLst>
          </p:cNvPr>
          <p:cNvSpPr>
            <a:spLocks noGrp="1"/>
          </p:cNvSpPr>
          <p:nvPr>
            <p:ph type="body" sz="quarter" idx="12" hasCustomPrompt="1"/>
          </p:nvPr>
        </p:nvSpPr>
        <p:spPr>
          <a:xfrm>
            <a:off x="1037013" y="4331448"/>
            <a:ext cx="8153400" cy="812052"/>
          </a:xfrm>
          <a:prstGeom prst="rect">
            <a:avLst/>
          </a:prstGeom>
        </p:spPr>
        <p:txBody>
          <a:bodyPr/>
          <a:lstStyle>
            <a:lvl1pPr>
              <a:buNone/>
              <a:defRPr lang="fr-FR" sz="4000" kern="1200" spc="200" dirty="0">
                <a:solidFill>
                  <a:schemeClr val="tx1"/>
                </a:solidFill>
                <a:latin typeface="Roboto Condensed Bold"/>
                <a:ea typeface="+mn-ea"/>
                <a:cs typeface="+mn-cs"/>
              </a:defRPr>
            </a:lvl1pPr>
          </a:lstStyle>
          <a:p>
            <a:pPr lvl="0"/>
            <a:r>
              <a:rPr lang="fr-FR" dirty="0"/>
              <a:t>SOUS-TITRE</a:t>
            </a:r>
          </a:p>
        </p:txBody>
      </p:sp>
      <p:sp>
        <p:nvSpPr>
          <p:cNvPr id="17" name="Espace réservé du texte 16">
            <a:extLst>
              <a:ext uri="{FF2B5EF4-FFF2-40B4-BE49-F238E27FC236}">
                <a16:creationId xmlns:a16="http://schemas.microsoft.com/office/drawing/2014/main" id="{11AAA245-31B8-AF4D-871F-C623B9375B6A}"/>
              </a:ext>
            </a:extLst>
          </p:cNvPr>
          <p:cNvSpPr>
            <a:spLocks noGrp="1"/>
          </p:cNvSpPr>
          <p:nvPr>
            <p:ph type="body" sz="quarter" idx="13" hasCustomPrompt="1"/>
          </p:nvPr>
        </p:nvSpPr>
        <p:spPr>
          <a:xfrm>
            <a:off x="1028700" y="5488735"/>
            <a:ext cx="8115300" cy="3083765"/>
          </a:xfrm>
          <a:prstGeom prst="rect">
            <a:avLst/>
          </a:prstGeom>
        </p:spPr>
        <p:txBody>
          <a:bodyPr/>
          <a:lstStyle>
            <a:lvl1pPr>
              <a:lnSpc>
                <a:spcPct val="100000"/>
              </a:lnSpc>
              <a:spcBef>
                <a:spcPts val="1632"/>
              </a:spcBef>
              <a:buNone/>
              <a:defRPr lang="fr-FR" sz="2500" kern="1200" spc="50" dirty="0">
                <a:solidFill>
                  <a:schemeClr val="tx1"/>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ORILLE_3">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D3E26F-76C1-F442-A1DB-9F3A1A9D97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81339" y="8620270"/>
            <a:ext cx="2545535" cy="1066801"/>
          </a:xfrm>
          <a:prstGeom prst="rect">
            <a:avLst/>
          </a:prstGeom>
        </p:spPr>
      </p:pic>
      <p:pic>
        <p:nvPicPr>
          <p:cNvPr id="7" name="Picture 2">
            <a:extLst>
              <a:ext uri="{FF2B5EF4-FFF2-40B4-BE49-F238E27FC236}">
                <a16:creationId xmlns:a16="http://schemas.microsoft.com/office/drawing/2014/main" id="{7539ED12-381B-B646-80A3-EC1E8A56B003}"/>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1"/>
            <a:ext cx="18288000" cy="1333500"/>
          </a:xfrm>
          <a:prstGeom prst="rect">
            <a:avLst/>
          </a:prstGeom>
        </p:spPr>
      </p:pic>
      <p:sp>
        <p:nvSpPr>
          <p:cNvPr id="4" name="Espace réservé du texte 16">
            <a:extLst>
              <a:ext uri="{FF2B5EF4-FFF2-40B4-BE49-F238E27FC236}">
                <a16:creationId xmlns:a16="http://schemas.microsoft.com/office/drawing/2014/main" id="{56B38076-D70B-7D4F-96DE-C56B906AED2E}"/>
              </a:ext>
            </a:extLst>
          </p:cNvPr>
          <p:cNvSpPr>
            <a:spLocks noGrp="1"/>
          </p:cNvSpPr>
          <p:nvPr>
            <p:ph type="body" sz="quarter" idx="10" hasCustomPrompt="1"/>
          </p:nvPr>
        </p:nvSpPr>
        <p:spPr>
          <a:xfrm>
            <a:off x="9144000" y="1555210"/>
            <a:ext cx="8115300" cy="1066800"/>
          </a:xfrm>
          <a:prstGeom prst="rect">
            <a:avLst/>
          </a:prstGeom>
        </p:spPr>
        <p:txBody>
          <a:bodyPr/>
          <a:lstStyle>
            <a:lvl1pPr algn="r">
              <a:lnSpc>
                <a:spcPct val="150000"/>
              </a:lnSpc>
              <a:spcBef>
                <a:spcPts val="1632"/>
              </a:spcBef>
              <a:buNone/>
              <a:defRPr lang="fr-FR" sz="3600" b="1" i="0" kern="1200" spc="473" dirty="0">
                <a:solidFill>
                  <a:schemeClr val="accent1"/>
                </a:solidFill>
                <a:latin typeface="Candara" panose="020E0502030303020204" pitchFamily="34" charset="0"/>
                <a:ea typeface="+mn-ea"/>
                <a:cs typeface="+mn-cs"/>
              </a:defRPr>
            </a:lvl1pPr>
          </a:lstStyle>
          <a:p>
            <a:pPr lvl="0"/>
            <a:r>
              <a:rPr lang="fr-FR" dirty="0"/>
              <a:t>TITRE SLIDE</a:t>
            </a:r>
          </a:p>
        </p:txBody>
      </p:sp>
    </p:spTree>
    <p:extLst>
      <p:ext uri="{BB962C8B-B14F-4D97-AF65-F5344CB8AC3E}">
        <p14:creationId xmlns:p14="http://schemas.microsoft.com/office/powerpoint/2010/main" val="36760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points">
    <p:bg>
      <p:bgRef idx="1001">
        <a:schemeClr val="bg2"/>
      </p:bgRef>
    </p:bg>
    <p:spTree>
      <p:nvGrpSpPr>
        <p:cNvPr id="1" name=""/>
        <p:cNvGrpSpPr/>
        <p:nvPr/>
      </p:nvGrpSpPr>
      <p:grpSpPr>
        <a:xfrm>
          <a:off x="0" y="0"/>
          <a:ext cx="0" cy="0"/>
          <a:chOff x="0" y="0"/>
          <a:chExt cx="0" cy="0"/>
        </a:xfrm>
      </p:grpSpPr>
      <p:grpSp>
        <p:nvGrpSpPr>
          <p:cNvPr id="9" name="Group 3">
            <a:extLst>
              <a:ext uri="{FF2B5EF4-FFF2-40B4-BE49-F238E27FC236}">
                <a16:creationId xmlns:a16="http://schemas.microsoft.com/office/drawing/2014/main" id="{DD838B55-8BBB-B446-A584-7E2AFC9E4E3F}"/>
              </a:ext>
            </a:extLst>
          </p:cNvPr>
          <p:cNvGrpSpPr/>
          <p:nvPr userDrawn="1"/>
        </p:nvGrpSpPr>
        <p:grpSpPr>
          <a:xfrm>
            <a:off x="5861050" y="2510041"/>
            <a:ext cx="3590925" cy="6153042"/>
            <a:chOff x="0" y="0"/>
            <a:chExt cx="3044458" cy="5216671"/>
          </a:xfrm>
        </p:grpSpPr>
        <p:sp>
          <p:nvSpPr>
            <p:cNvPr id="10" name="Freeform 4">
              <a:extLst>
                <a:ext uri="{FF2B5EF4-FFF2-40B4-BE49-F238E27FC236}">
                  <a16:creationId xmlns:a16="http://schemas.microsoft.com/office/drawing/2014/main" id="{0DDF7120-A978-9248-A77D-EEE17DF424E6}"/>
                </a:ext>
              </a:extLst>
            </p:cNvPr>
            <p:cNvSpPr/>
            <p:nvPr/>
          </p:nvSpPr>
          <p:spPr>
            <a:xfrm>
              <a:off x="0" y="0"/>
              <a:ext cx="3044458" cy="5216672"/>
            </a:xfrm>
            <a:custGeom>
              <a:avLst/>
              <a:gdLst/>
              <a:ahLst/>
              <a:cxnLst/>
              <a:rect l="l" t="t" r="r" b="b"/>
              <a:pathLst>
                <a:path w="3044458" h="5216672">
                  <a:moveTo>
                    <a:pt x="0" y="0"/>
                  </a:moveTo>
                  <a:lnTo>
                    <a:pt x="0" y="5216672"/>
                  </a:lnTo>
                  <a:lnTo>
                    <a:pt x="3044458" y="5216672"/>
                  </a:lnTo>
                  <a:lnTo>
                    <a:pt x="3044458" y="0"/>
                  </a:lnTo>
                  <a:lnTo>
                    <a:pt x="0" y="0"/>
                  </a:lnTo>
                  <a:close/>
                  <a:moveTo>
                    <a:pt x="2983498" y="5155711"/>
                  </a:moveTo>
                  <a:lnTo>
                    <a:pt x="59690" y="5155711"/>
                  </a:lnTo>
                  <a:lnTo>
                    <a:pt x="59690" y="59690"/>
                  </a:lnTo>
                  <a:lnTo>
                    <a:pt x="2983498" y="59690"/>
                  </a:lnTo>
                  <a:lnTo>
                    <a:pt x="2983498" y="5155711"/>
                  </a:lnTo>
                  <a:close/>
                </a:path>
              </a:pathLst>
            </a:custGeom>
            <a:solidFill>
              <a:srgbClr val="FFFFFF"/>
            </a:solidFill>
          </p:spPr>
        </p:sp>
      </p:grpSp>
      <p:sp>
        <p:nvSpPr>
          <p:cNvPr id="11" name="AutoShape 5">
            <a:extLst>
              <a:ext uri="{FF2B5EF4-FFF2-40B4-BE49-F238E27FC236}">
                <a16:creationId xmlns:a16="http://schemas.microsoft.com/office/drawing/2014/main" id="{7C707381-0009-A34C-930D-467B29F92E4B}"/>
              </a:ext>
            </a:extLst>
          </p:cNvPr>
          <p:cNvSpPr/>
          <p:nvPr userDrawn="1"/>
        </p:nvSpPr>
        <p:spPr>
          <a:xfrm>
            <a:off x="5861050" y="2510041"/>
            <a:ext cx="3581400" cy="1476267"/>
          </a:xfrm>
          <a:prstGeom prst="rect">
            <a:avLst/>
          </a:prstGeom>
          <a:solidFill>
            <a:srgbClr val="FFFFFF"/>
          </a:solidFill>
        </p:spPr>
      </p:sp>
      <p:grpSp>
        <p:nvGrpSpPr>
          <p:cNvPr id="14" name="Group 8">
            <a:extLst>
              <a:ext uri="{FF2B5EF4-FFF2-40B4-BE49-F238E27FC236}">
                <a16:creationId xmlns:a16="http://schemas.microsoft.com/office/drawing/2014/main" id="{28A554F3-3146-FA40-B355-63376E78CB43}"/>
              </a:ext>
            </a:extLst>
          </p:cNvPr>
          <p:cNvGrpSpPr/>
          <p:nvPr userDrawn="1"/>
        </p:nvGrpSpPr>
        <p:grpSpPr>
          <a:xfrm>
            <a:off x="9795296" y="2510041"/>
            <a:ext cx="3590925" cy="6153042"/>
            <a:chOff x="0" y="0"/>
            <a:chExt cx="3044458" cy="5216671"/>
          </a:xfrm>
        </p:grpSpPr>
        <p:sp>
          <p:nvSpPr>
            <p:cNvPr id="15" name="Freeform 9">
              <a:extLst>
                <a:ext uri="{FF2B5EF4-FFF2-40B4-BE49-F238E27FC236}">
                  <a16:creationId xmlns:a16="http://schemas.microsoft.com/office/drawing/2014/main" id="{E62EDB6C-6959-C04F-87DF-C041B99F2BEE}"/>
                </a:ext>
              </a:extLst>
            </p:cNvPr>
            <p:cNvSpPr/>
            <p:nvPr/>
          </p:nvSpPr>
          <p:spPr>
            <a:xfrm>
              <a:off x="0" y="0"/>
              <a:ext cx="3044458" cy="5216672"/>
            </a:xfrm>
            <a:custGeom>
              <a:avLst/>
              <a:gdLst/>
              <a:ahLst/>
              <a:cxnLst/>
              <a:rect l="l" t="t" r="r" b="b"/>
              <a:pathLst>
                <a:path w="3044458" h="5216672">
                  <a:moveTo>
                    <a:pt x="0" y="0"/>
                  </a:moveTo>
                  <a:lnTo>
                    <a:pt x="0" y="5216672"/>
                  </a:lnTo>
                  <a:lnTo>
                    <a:pt x="3044458" y="5216672"/>
                  </a:lnTo>
                  <a:lnTo>
                    <a:pt x="3044458" y="0"/>
                  </a:lnTo>
                  <a:lnTo>
                    <a:pt x="0" y="0"/>
                  </a:lnTo>
                  <a:close/>
                  <a:moveTo>
                    <a:pt x="2983498" y="5155711"/>
                  </a:moveTo>
                  <a:lnTo>
                    <a:pt x="59690" y="5155711"/>
                  </a:lnTo>
                  <a:lnTo>
                    <a:pt x="59690" y="59690"/>
                  </a:lnTo>
                  <a:lnTo>
                    <a:pt x="2983498" y="59690"/>
                  </a:lnTo>
                  <a:lnTo>
                    <a:pt x="2983498" y="5155711"/>
                  </a:lnTo>
                  <a:close/>
                </a:path>
              </a:pathLst>
            </a:custGeom>
            <a:solidFill>
              <a:srgbClr val="FFFFFF"/>
            </a:solidFill>
          </p:spPr>
        </p:sp>
      </p:grpSp>
      <p:sp>
        <p:nvSpPr>
          <p:cNvPr id="16" name="AutoShape 10">
            <a:extLst>
              <a:ext uri="{FF2B5EF4-FFF2-40B4-BE49-F238E27FC236}">
                <a16:creationId xmlns:a16="http://schemas.microsoft.com/office/drawing/2014/main" id="{224DD35A-688F-8A45-9AF0-9BA63A33A774}"/>
              </a:ext>
            </a:extLst>
          </p:cNvPr>
          <p:cNvSpPr/>
          <p:nvPr userDrawn="1"/>
        </p:nvSpPr>
        <p:spPr>
          <a:xfrm>
            <a:off x="9795296" y="2510041"/>
            <a:ext cx="3581400" cy="1476267"/>
          </a:xfrm>
          <a:prstGeom prst="rect">
            <a:avLst/>
          </a:prstGeom>
          <a:solidFill>
            <a:srgbClr val="FFFFFF"/>
          </a:solidFill>
        </p:spPr>
      </p:sp>
      <p:grpSp>
        <p:nvGrpSpPr>
          <p:cNvPr id="19" name="Group 13">
            <a:extLst>
              <a:ext uri="{FF2B5EF4-FFF2-40B4-BE49-F238E27FC236}">
                <a16:creationId xmlns:a16="http://schemas.microsoft.com/office/drawing/2014/main" id="{5877BB44-73A4-AF4F-B2FF-57BC9F73C9B2}"/>
              </a:ext>
            </a:extLst>
          </p:cNvPr>
          <p:cNvGrpSpPr/>
          <p:nvPr userDrawn="1"/>
        </p:nvGrpSpPr>
        <p:grpSpPr>
          <a:xfrm>
            <a:off x="13747750" y="2538616"/>
            <a:ext cx="3590925" cy="6153042"/>
            <a:chOff x="0" y="0"/>
            <a:chExt cx="3044458" cy="5216671"/>
          </a:xfrm>
        </p:grpSpPr>
        <p:sp>
          <p:nvSpPr>
            <p:cNvPr id="20" name="Freeform 14">
              <a:extLst>
                <a:ext uri="{FF2B5EF4-FFF2-40B4-BE49-F238E27FC236}">
                  <a16:creationId xmlns:a16="http://schemas.microsoft.com/office/drawing/2014/main" id="{829D6D6E-7275-1843-AD28-E757A63DCCF9}"/>
                </a:ext>
              </a:extLst>
            </p:cNvPr>
            <p:cNvSpPr/>
            <p:nvPr/>
          </p:nvSpPr>
          <p:spPr>
            <a:xfrm>
              <a:off x="0" y="0"/>
              <a:ext cx="3044458" cy="5216672"/>
            </a:xfrm>
            <a:custGeom>
              <a:avLst/>
              <a:gdLst/>
              <a:ahLst/>
              <a:cxnLst/>
              <a:rect l="l" t="t" r="r" b="b"/>
              <a:pathLst>
                <a:path w="3044458" h="5216672">
                  <a:moveTo>
                    <a:pt x="0" y="0"/>
                  </a:moveTo>
                  <a:lnTo>
                    <a:pt x="0" y="5216672"/>
                  </a:lnTo>
                  <a:lnTo>
                    <a:pt x="3044458" y="5216672"/>
                  </a:lnTo>
                  <a:lnTo>
                    <a:pt x="3044458" y="0"/>
                  </a:lnTo>
                  <a:lnTo>
                    <a:pt x="0" y="0"/>
                  </a:lnTo>
                  <a:close/>
                  <a:moveTo>
                    <a:pt x="2983498" y="5155711"/>
                  </a:moveTo>
                  <a:lnTo>
                    <a:pt x="59690" y="5155711"/>
                  </a:lnTo>
                  <a:lnTo>
                    <a:pt x="59690" y="59690"/>
                  </a:lnTo>
                  <a:lnTo>
                    <a:pt x="2983498" y="59690"/>
                  </a:lnTo>
                  <a:lnTo>
                    <a:pt x="2983498" y="5155711"/>
                  </a:lnTo>
                  <a:close/>
                </a:path>
              </a:pathLst>
            </a:custGeom>
            <a:solidFill>
              <a:srgbClr val="FFFFFF"/>
            </a:solidFill>
          </p:spPr>
        </p:sp>
      </p:grpSp>
      <p:sp>
        <p:nvSpPr>
          <p:cNvPr id="21" name="AutoShape 15">
            <a:extLst>
              <a:ext uri="{FF2B5EF4-FFF2-40B4-BE49-F238E27FC236}">
                <a16:creationId xmlns:a16="http://schemas.microsoft.com/office/drawing/2014/main" id="{6D5946A6-4C78-A840-8A97-2E2AD6AEBB6F}"/>
              </a:ext>
            </a:extLst>
          </p:cNvPr>
          <p:cNvSpPr/>
          <p:nvPr userDrawn="1"/>
        </p:nvSpPr>
        <p:spPr>
          <a:xfrm>
            <a:off x="13747750" y="2538616"/>
            <a:ext cx="3581400" cy="1476267"/>
          </a:xfrm>
          <a:prstGeom prst="rect">
            <a:avLst/>
          </a:prstGeom>
          <a:solidFill>
            <a:srgbClr val="FFFFFF"/>
          </a:solidFill>
        </p:spPr>
      </p:sp>
      <p:grpSp>
        <p:nvGrpSpPr>
          <p:cNvPr id="24" name="Group 18">
            <a:extLst>
              <a:ext uri="{FF2B5EF4-FFF2-40B4-BE49-F238E27FC236}">
                <a16:creationId xmlns:a16="http://schemas.microsoft.com/office/drawing/2014/main" id="{34456B70-1092-CF48-A41A-CB7CBDB39C76}"/>
              </a:ext>
            </a:extLst>
          </p:cNvPr>
          <p:cNvGrpSpPr/>
          <p:nvPr userDrawn="1"/>
        </p:nvGrpSpPr>
        <p:grpSpPr>
          <a:xfrm>
            <a:off x="1838746" y="2538616"/>
            <a:ext cx="3590925" cy="6153042"/>
            <a:chOff x="0" y="0"/>
            <a:chExt cx="3044458" cy="5216671"/>
          </a:xfrm>
        </p:grpSpPr>
        <p:sp>
          <p:nvSpPr>
            <p:cNvPr id="25" name="Freeform 19">
              <a:extLst>
                <a:ext uri="{FF2B5EF4-FFF2-40B4-BE49-F238E27FC236}">
                  <a16:creationId xmlns:a16="http://schemas.microsoft.com/office/drawing/2014/main" id="{38A25B27-C3F7-634B-9A79-483142AA5315}"/>
                </a:ext>
              </a:extLst>
            </p:cNvPr>
            <p:cNvSpPr/>
            <p:nvPr/>
          </p:nvSpPr>
          <p:spPr>
            <a:xfrm>
              <a:off x="0" y="0"/>
              <a:ext cx="3044458" cy="5216672"/>
            </a:xfrm>
            <a:custGeom>
              <a:avLst/>
              <a:gdLst/>
              <a:ahLst/>
              <a:cxnLst/>
              <a:rect l="l" t="t" r="r" b="b"/>
              <a:pathLst>
                <a:path w="3044458" h="5216672">
                  <a:moveTo>
                    <a:pt x="0" y="0"/>
                  </a:moveTo>
                  <a:lnTo>
                    <a:pt x="0" y="5216672"/>
                  </a:lnTo>
                  <a:lnTo>
                    <a:pt x="3044458" y="5216672"/>
                  </a:lnTo>
                  <a:lnTo>
                    <a:pt x="3044458" y="0"/>
                  </a:lnTo>
                  <a:lnTo>
                    <a:pt x="0" y="0"/>
                  </a:lnTo>
                  <a:close/>
                  <a:moveTo>
                    <a:pt x="2983498" y="5155711"/>
                  </a:moveTo>
                  <a:lnTo>
                    <a:pt x="59690" y="5155711"/>
                  </a:lnTo>
                  <a:lnTo>
                    <a:pt x="59690" y="59690"/>
                  </a:lnTo>
                  <a:lnTo>
                    <a:pt x="2983498" y="59690"/>
                  </a:lnTo>
                  <a:lnTo>
                    <a:pt x="2983498" y="5155711"/>
                  </a:lnTo>
                  <a:close/>
                </a:path>
              </a:pathLst>
            </a:custGeom>
            <a:solidFill>
              <a:srgbClr val="FFFFFF"/>
            </a:solidFill>
          </p:spPr>
        </p:sp>
      </p:grpSp>
      <p:sp>
        <p:nvSpPr>
          <p:cNvPr id="26" name="AutoShape 20">
            <a:extLst>
              <a:ext uri="{FF2B5EF4-FFF2-40B4-BE49-F238E27FC236}">
                <a16:creationId xmlns:a16="http://schemas.microsoft.com/office/drawing/2014/main" id="{88F02F37-FCC0-EE40-B0FA-8E948516A297}"/>
              </a:ext>
            </a:extLst>
          </p:cNvPr>
          <p:cNvSpPr/>
          <p:nvPr userDrawn="1"/>
        </p:nvSpPr>
        <p:spPr>
          <a:xfrm>
            <a:off x="1838746" y="2538616"/>
            <a:ext cx="3581400" cy="1476267"/>
          </a:xfrm>
          <a:prstGeom prst="rect">
            <a:avLst/>
          </a:prstGeom>
          <a:solidFill>
            <a:srgbClr val="FFFFFF"/>
          </a:solidFill>
        </p:spPr>
      </p:sp>
      <p:pic>
        <p:nvPicPr>
          <p:cNvPr id="29" name="Picture 23">
            <a:extLst>
              <a:ext uri="{FF2B5EF4-FFF2-40B4-BE49-F238E27FC236}">
                <a16:creationId xmlns:a16="http://schemas.microsoft.com/office/drawing/2014/main" id="{86AB5072-3E01-B54F-80F7-E7C5F41C7E33}"/>
              </a:ext>
            </a:extLst>
          </p:cNvPr>
          <p:cNvPicPr>
            <a:picLocks noChangeAspect="1"/>
          </p:cNvPicPr>
          <p:nvPr userDrawn="1"/>
        </p:nvPicPr>
        <p:blipFill>
          <a:blip r:embed="rId2"/>
          <a:srcRect/>
          <a:stretch>
            <a:fillRect/>
          </a:stretch>
        </p:blipFill>
        <p:spPr>
          <a:xfrm>
            <a:off x="14800285" y="8863108"/>
            <a:ext cx="2459015" cy="823963"/>
          </a:xfrm>
          <a:prstGeom prst="rect">
            <a:avLst/>
          </a:prstGeom>
        </p:spPr>
      </p:pic>
      <p:sp>
        <p:nvSpPr>
          <p:cNvPr id="30" name="Espace réservé du texte 18">
            <a:extLst>
              <a:ext uri="{FF2B5EF4-FFF2-40B4-BE49-F238E27FC236}">
                <a16:creationId xmlns:a16="http://schemas.microsoft.com/office/drawing/2014/main" id="{350AD7DA-100B-2F4A-A1C7-83C46FC2D2F9}"/>
              </a:ext>
            </a:extLst>
          </p:cNvPr>
          <p:cNvSpPr>
            <a:spLocks noGrp="1"/>
          </p:cNvSpPr>
          <p:nvPr>
            <p:ph type="body" sz="quarter" idx="11" hasCustomPrompt="1"/>
          </p:nvPr>
        </p:nvSpPr>
        <p:spPr>
          <a:xfrm>
            <a:off x="2031955" y="979581"/>
            <a:ext cx="11354266" cy="1060450"/>
          </a:xfrm>
          <a:prstGeom prst="rect">
            <a:avLst/>
          </a:prstGeom>
        </p:spPr>
        <p:txBody>
          <a:bodyPr/>
          <a:lstStyle>
            <a:lvl1pPr>
              <a:buNone/>
              <a:defRPr lang="fr-FR" sz="6500" kern="1200" dirty="0">
                <a:solidFill>
                  <a:srgbClr val="FFFFFF"/>
                </a:solidFill>
                <a:latin typeface="Roboto Condensed Bold"/>
                <a:ea typeface="+mn-ea"/>
                <a:cs typeface="+mn-cs"/>
              </a:defRPr>
            </a:lvl1pPr>
          </a:lstStyle>
          <a:p>
            <a:pPr lvl="0"/>
            <a:r>
              <a:rPr lang="fr-FR" dirty="0"/>
              <a:t>TITRE</a:t>
            </a:r>
          </a:p>
        </p:txBody>
      </p:sp>
      <p:sp>
        <p:nvSpPr>
          <p:cNvPr id="31" name="Espace réservé du texte 18">
            <a:extLst>
              <a:ext uri="{FF2B5EF4-FFF2-40B4-BE49-F238E27FC236}">
                <a16:creationId xmlns:a16="http://schemas.microsoft.com/office/drawing/2014/main" id="{F6A3B452-646B-ED48-AEA3-7E9D2D470A4D}"/>
              </a:ext>
            </a:extLst>
          </p:cNvPr>
          <p:cNvSpPr>
            <a:spLocks noGrp="1"/>
          </p:cNvSpPr>
          <p:nvPr>
            <p:ph type="body" sz="quarter" idx="12" hasCustomPrompt="1"/>
          </p:nvPr>
        </p:nvSpPr>
        <p:spPr>
          <a:xfrm>
            <a:off x="2057798" y="3013281"/>
            <a:ext cx="3143295" cy="812052"/>
          </a:xfrm>
          <a:prstGeom prst="rect">
            <a:avLst/>
          </a:prstGeom>
        </p:spPr>
        <p:txBody>
          <a:bodyPr/>
          <a:lstStyle>
            <a:lvl1pPr>
              <a:buNone/>
              <a:defRPr lang="fr-FR" sz="2299" kern="1200" spc="114" dirty="0">
                <a:solidFill>
                  <a:srgbClr val="2D5E9B"/>
                </a:solidFill>
                <a:latin typeface="Roboto Bold"/>
                <a:ea typeface="+mn-ea"/>
                <a:cs typeface="+mn-cs"/>
              </a:defRPr>
            </a:lvl1pPr>
          </a:lstStyle>
          <a:p>
            <a:pPr lvl="0"/>
            <a:r>
              <a:rPr lang="fr-FR" dirty="0"/>
              <a:t>SOUS-TITRE</a:t>
            </a:r>
          </a:p>
        </p:txBody>
      </p:sp>
      <p:sp>
        <p:nvSpPr>
          <p:cNvPr id="32" name="Espace réservé du texte 18">
            <a:extLst>
              <a:ext uri="{FF2B5EF4-FFF2-40B4-BE49-F238E27FC236}">
                <a16:creationId xmlns:a16="http://schemas.microsoft.com/office/drawing/2014/main" id="{0DEA2A0E-9BA4-6E4E-ACD1-F9166CC85715}"/>
              </a:ext>
            </a:extLst>
          </p:cNvPr>
          <p:cNvSpPr>
            <a:spLocks noGrp="1"/>
          </p:cNvSpPr>
          <p:nvPr>
            <p:ph type="body" sz="quarter" idx="13" hasCustomPrompt="1"/>
          </p:nvPr>
        </p:nvSpPr>
        <p:spPr>
          <a:xfrm>
            <a:off x="6080102" y="3013281"/>
            <a:ext cx="3143295" cy="812052"/>
          </a:xfrm>
          <a:prstGeom prst="rect">
            <a:avLst/>
          </a:prstGeom>
        </p:spPr>
        <p:txBody>
          <a:bodyPr/>
          <a:lstStyle>
            <a:lvl1pPr>
              <a:buNone/>
              <a:defRPr lang="fr-FR" sz="2299" kern="1200" spc="114" dirty="0">
                <a:solidFill>
                  <a:srgbClr val="2D5E9B"/>
                </a:solidFill>
                <a:latin typeface="Roboto Bold"/>
                <a:ea typeface="+mn-ea"/>
                <a:cs typeface="+mn-cs"/>
              </a:defRPr>
            </a:lvl1pPr>
          </a:lstStyle>
          <a:p>
            <a:pPr lvl="0"/>
            <a:r>
              <a:rPr lang="fr-FR" dirty="0"/>
              <a:t>SOUS-TITRE</a:t>
            </a:r>
          </a:p>
        </p:txBody>
      </p:sp>
      <p:sp>
        <p:nvSpPr>
          <p:cNvPr id="33" name="Espace réservé du texte 18">
            <a:extLst>
              <a:ext uri="{FF2B5EF4-FFF2-40B4-BE49-F238E27FC236}">
                <a16:creationId xmlns:a16="http://schemas.microsoft.com/office/drawing/2014/main" id="{1035840F-9CA5-6849-ABE4-0E2F0035556D}"/>
              </a:ext>
            </a:extLst>
          </p:cNvPr>
          <p:cNvSpPr>
            <a:spLocks noGrp="1"/>
          </p:cNvSpPr>
          <p:nvPr>
            <p:ph type="body" sz="quarter" idx="14" hasCustomPrompt="1"/>
          </p:nvPr>
        </p:nvSpPr>
        <p:spPr>
          <a:xfrm>
            <a:off x="10010204" y="3013281"/>
            <a:ext cx="3143295" cy="812052"/>
          </a:xfrm>
          <a:prstGeom prst="rect">
            <a:avLst/>
          </a:prstGeom>
        </p:spPr>
        <p:txBody>
          <a:bodyPr/>
          <a:lstStyle>
            <a:lvl1pPr>
              <a:buNone/>
              <a:defRPr lang="fr-FR" sz="2299" kern="1200" spc="114" dirty="0">
                <a:solidFill>
                  <a:srgbClr val="2D5E9B"/>
                </a:solidFill>
                <a:latin typeface="Roboto Bold"/>
                <a:ea typeface="+mn-ea"/>
                <a:cs typeface="+mn-cs"/>
              </a:defRPr>
            </a:lvl1pPr>
          </a:lstStyle>
          <a:p>
            <a:pPr lvl="0"/>
            <a:r>
              <a:rPr lang="fr-FR" dirty="0"/>
              <a:t>SOUS-TITRE</a:t>
            </a:r>
          </a:p>
        </p:txBody>
      </p:sp>
      <p:sp>
        <p:nvSpPr>
          <p:cNvPr id="34" name="Espace réservé du texte 18">
            <a:extLst>
              <a:ext uri="{FF2B5EF4-FFF2-40B4-BE49-F238E27FC236}">
                <a16:creationId xmlns:a16="http://schemas.microsoft.com/office/drawing/2014/main" id="{A81A3602-C6B5-A44B-B873-C33E4291C7FD}"/>
              </a:ext>
            </a:extLst>
          </p:cNvPr>
          <p:cNvSpPr>
            <a:spLocks noGrp="1"/>
          </p:cNvSpPr>
          <p:nvPr>
            <p:ph type="body" sz="quarter" idx="15" hasCustomPrompt="1"/>
          </p:nvPr>
        </p:nvSpPr>
        <p:spPr>
          <a:xfrm>
            <a:off x="13966802" y="3013281"/>
            <a:ext cx="3143295" cy="812052"/>
          </a:xfrm>
          <a:prstGeom prst="rect">
            <a:avLst/>
          </a:prstGeom>
        </p:spPr>
        <p:txBody>
          <a:bodyPr/>
          <a:lstStyle>
            <a:lvl1pPr>
              <a:buNone/>
              <a:defRPr lang="fr-FR" sz="2299" kern="1200" spc="114" dirty="0">
                <a:solidFill>
                  <a:srgbClr val="2D5E9B"/>
                </a:solidFill>
                <a:latin typeface="Roboto Bold"/>
                <a:ea typeface="+mn-ea"/>
                <a:cs typeface="+mn-cs"/>
              </a:defRPr>
            </a:lvl1pPr>
          </a:lstStyle>
          <a:p>
            <a:pPr lvl="0"/>
            <a:r>
              <a:rPr lang="fr-FR" dirty="0"/>
              <a:t>SOUS-TITRE</a:t>
            </a:r>
          </a:p>
        </p:txBody>
      </p:sp>
      <p:sp>
        <p:nvSpPr>
          <p:cNvPr id="35" name="Espace réservé du texte 16">
            <a:extLst>
              <a:ext uri="{FF2B5EF4-FFF2-40B4-BE49-F238E27FC236}">
                <a16:creationId xmlns:a16="http://schemas.microsoft.com/office/drawing/2014/main" id="{4CA9BB6F-7293-E340-8D60-D1F225AF138A}"/>
              </a:ext>
            </a:extLst>
          </p:cNvPr>
          <p:cNvSpPr>
            <a:spLocks noGrp="1"/>
          </p:cNvSpPr>
          <p:nvPr>
            <p:ph type="body" sz="quarter" idx="16" hasCustomPrompt="1"/>
          </p:nvPr>
        </p:nvSpPr>
        <p:spPr>
          <a:xfrm>
            <a:off x="2109046" y="4323918"/>
            <a:ext cx="3040798" cy="3083765"/>
          </a:xfrm>
          <a:prstGeom prst="rect">
            <a:avLst/>
          </a:prstGeom>
        </p:spPr>
        <p:txBody>
          <a:bodyPr/>
          <a:lstStyle>
            <a:lvl1pPr>
              <a:lnSpc>
                <a:spcPct val="100000"/>
              </a:lnSpc>
              <a:spcBef>
                <a:spcPts val="1632"/>
              </a:spcBef>
              <a:buFont typeface="Arial" panose="020B0604020202020204" pitchFamily="34" charset="0"/>
              <a:buChar char="•"/>
              <a:defRPr lang="fr-FR" sz="2000" kern="1200" spc="40" dirty="0">
                <a:solidFill>
                  <a:srgbClr val="FFFFFF"/>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 Texte</a:t>
            </a:r>
          </a:p>
        </p:txBody>
      </p:sp>
      <p:sp>
        <p:nvSpPr>
          <p:cNvPr id="36" name="Espace réservé du texte 16">
            <a:extLst>
              <a:ext uri="{FF2B5EF4-FFF2-40B4-BE49-F238E27FC236}">
                <a16:creationId xmlns:a16="http://schemas.microsoft.com/office/drawing/2014/main" id="{006BF699-2F1E-0547-A799-13F1F2939A7B}"/>
              </a:ext>
            </a:extLst>
          </p:cNvPr>
          <p:cNvSpPr>
            <a:spLocks noGrp="1"/>
          </p:cNvSpPr>
          <p:nvPr>
            <p:ph type="body" sz="quarter" idx="17" hasCustomPrompt="1"/>
          </p:nvPr>
        </p:nvSpPr>
        <p:spPr>
          <a:xfrm>
            <a:off x="6103202" y="4329269"/>
            <a:ext cx="3040798" cy="3083765"/>
          </a:xfrm>
          <a:prstGeom prst="rect">
            <a:avLst/>
          </a:prstGeom>
        </p:spPr>
        <p:txBody>
          <a:bodyPr/>
          <a:lstStyle>
            <a:lvl1pPr>
              <a:lnSpc>
                <a:spcPct val="100000"/>
              </a:lnSpc>
              <a:spcBef>
                <a:spcPts val="1632"/>
              </a:spcBef>
              <a:buFont typeface="Arial" panose="020B0604020202020204" pitchFamily="34" charset="0"/>
              <a:buChar char="•"/>
              <a:defRPr lang="fr-FR" sz="2000" kern="1200" spc="40" dirty="0">
                <a:solidFill>
                  <a:srgbClr val="FFFFFF"/>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 Texte</a:t>
            </a:r>
          </a:p>
        </p:txBody>
      </p:sp>
      <p:sp>
        <p:nvSpPr>
          <p:cNvPr id="37" name="Espace réservé du texte 16">
            <a:extLst>
              <a:ext uri="{FF2B5EF4-FFF2-40B4-BE49-F238E27FC236}">
                <a16:creationId xmlns:a16="http://schemas.microsoft.com/office/drawing/2014/main" id="{DB28D444-C376-A84B-96EB-E14B24E08963}"/>
              </a:ext>
            </a:extLst>
          </p:cNvPr>
          <p:cNvSpPr>
            <a:spLocks noGrp="1"/>
          </p:cNvSpPr>
          <p:nvPr>
            <p:ph type="body" sz="quarter" idx="18" hasCustomPrompt="1"/>
          </p:nvPr>
        </p:nvSpPr>
        <p:spPr>
          <a:xfrm>
            <a:off x="10061452" y="4329269"/>
            <a:ext cx="3040798" cy="3083765"/>
          </a:xfrm>
          <a:prstGeom prst="rect">
            <a:avLst/>
          </a:prstGeom>
        </p:spPr>
        <p:txBody>
          <a:bodyPr/>
          <a:lstStyle>
            <a:lvl1pPr>
              <a:lnSpc>
                <a:spcPct val="100000"/>
              </a:lnSpc>
              <a:spcBef>
                <a:spcPts val="1632"/>
              </a:spcBef>
              <a:buFont typeface="Arial" panose="020B0604020202020204" pitchFamily="34" charset="0"/>
              <a:buChar char="•"/>
              <a:defRPr lang="fr-FR" sz="2000" kern="1200" spc="40" dirty="0">
                <a:solidFill>
                  <a:srgbClr val="FFFFFF"/>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 Texte</a:t>
            </a:r>
          </a:p>
        </p:txBody>
      </p:sp>
      <p:sp>
        <p:nvSpPr>
          <p:cNvPr id="38" name="Espace réservé du texte 16">
            <a:extLst>
              <a:ext uri="{FF2B5EF4-FFF2-40B4-BE49-F238E27FC236}">
                <a16:creationId xmlns:a16="http://schemas.microsoft.com/office/drawing/2014/main" id="{79F3941F-4C06-3640-B7C0-D98312B8D9C3}"/>
              </a:ext>
            </a:extLst>
          </p:cNvPr>
          <p:cNvSpPr>
            <a:spLocks noGrp="1"/>
          </p:cNvSpPr>
          <p:nvPr>
            <p:ph type="body" sz="quarter" idx="19" hasCustomPrompt="1"/>
          </p:nvPr>
        </p:nvSpPr>
        <p:spPr>
          <a:xfrm>
            <a:off x="14018050" y="4323918"/>
            <a:ext cx="3040798" cy="3083765"/>
          </a:xfrm>
          <a:prstGeom prst="rect">
            <a:avLst/>
          </a:prstGeom>
        </p:spPr>
        <p:txBody>
          <a:bodyPr/>
          <a:lstStyle>
            <a:lvl1pPr>
              <a:lnSpc>
                <a:spcPct val="100000"/>
              </a:lnSpc>
              <a:spcBef>
                <a:spcPts val="1632"/>
              </a:spcBef>
              <a:buFont typeface="Arial" panose="020B0604020202020204" pitchFamily="34" charset="0"/>
              <a:buChar char="•"/>
              <a:defRPr lang="fr-FR" sz="2000" kern="1200" spc="40" dirty="0">
                <a:solidFill>
                  <a:srgbClr val="FFFFFF"/>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 Texte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phique1">
    <p:bg>
      <p:bgRef idx="1001">
        <a:schemeClr val="bg1"/>
      </p:bgRef>
    </p:bg>
    <p:spTree>
      <p:nvGrpSpPr>
        <p:cNvPr id="1" name=""/>
        <p:cNvGrpSpPr/>
        <p:nvPr/>
      </p:nvGrpSpPr>
      <p:grpSpPr>
        <a:xfrm>
          <a:off x="0" y="0"/>
          <a:ext cx="0" cy="0"/>
          <a:chOff x="0" y="0"/>
          <a:chExt cx="0" cy="0"/>
        </a:xfrm>
      </p:grpSpPr>
      <p:graphicFrame>
        <p:nvGraphicFramePr>
          <p:cNvPr id="10" name="Graphique 9">
            <a:extLst>
              <a:ext uri="{FF2B5EF4-FFF2-40B4-BE49-F238E27FC236}">
                <a16:creationId xmlns:a16="http://schemas.microsoft.com/office/drawing/2014/main" id="{A595B49A-AA62-B04B-B07F-41F0830496FC}"/>
              </a:ext>
            </a:extLst>
          </p:cNvPr>
          <p:cNvGraphicFramePr/>
          <p:nvPr userDrawn="1">
            <p:extLst>
              <p:ext uri="{D42A27DB-BD31-4B8C-83A1-F6EECF244321}">
                <p14:modId xmlns:p14="http://schemas.microsoft.com/office/powerpoint/2010/main" val="3903516278"/>
              </p:ext>
            </p:extLst>
          </p:nvPr>
        </p:nvGraphicFramePr>
        <p:xfrm>
          <a:off x="-134192" y="1638300"/>
          <a:ext cx="9506792" cy="6680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Espace réservé du texte 16">
            <a:extLst>
              <a:ext uri="{FF2B5EF4-FFF2-40B4-BE49-F238E27FC236}">
                <a16:creationId xmlns:a16="http://schemas.microsoft.com/office/drawing/2014/main" id="{76B82CC2-0AF5-3C47-9955-E02C0A990FB6}"/>
              </a:ext>
            </a:extLst>
          </p:cNvPr>
          <p:cNvSpPr>
            <a:spLocks noGrp="1"/>
          </p:cNvSpPr>
          <p:nvPr>
            <p:ph type="body" sz="quarter" idx="12" hasCustomPrompt="1"/>
          </p:nvPr>
        </p:nvSpPr>
        <p:spPr>
          <a:xfrm>
            <a:off x="9372600" y="5140842"/>
            <a:ext cx="8153400" cy="3171825"/>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pic>
        <p:nvPicPr>
          <p:cNvPr id="12" name="Picture 4">
            <a:extLst>
              <a:ext uri="{FF2B5EF4-FFF2-40B4-BE49-F238E27FC236}">
                <a16:creationId xmlns:a16="http://schemas.microsoft.com/office/drawing/2014/main" id="{84CF33BB-0276-8547-8D5C-01D3AAE36DF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8" name="AutoShape 5">
            <a:extLst>
              <a:ext uri="{FF2B5EF4-FFF2-40B4-BE49-F238E27FC236}">
                <a16:creationId xmlns:a16="http://schemas.microsoft.com/office/drawing/2014/main" id="{3E41A4E5-8E3D-CB4A-BCA0-2FA89DE54DA9}"/>
              </a:ext>
            </a:extLst>
          </p:cNvPr>
          <p:cNvSpPr/>
          <p:nvPr userDrawn="1"/>
        </p:nvSpPr>
        <p:spPr>
          <a:xfrm>
            <a:off x="9372600" y="3637901"/>
            <a:ext cx="8153400" cy="952500"/>
          </a:xfrm>
          <a:prstGeom prst="rect">
            <a:avLst/>
          </a:prstGeom>
          <a:solidFill>
            <a:srgbClr val="2D5E9B"/>
          </a:solidFill>
        </p:spPr>
      </p:sp>
      <p:sp>
        <p:nvSpPr>
          <p:cNvPr id="9" name="Espace réservé du texte 18">
            <a:extLst>
              <a:ext uri="{FF2B5EF4-FFF2-40B4-BE49-F238E27FC236}">
                <a16:creationId xmlns:a16="http://schemas.microsoft.com/office/drawing/2014/main" id="{DF470473-9F2F-EC42-8A77-D4EA2E1833C0}"/>
              </a:ext>
            </a:extLst>
          </p:cNvPr>
          <p:cNvSpPr>
            <a:spLocks noGrp="1"/>
          </p:cNvSpPr>
          <p:nvPr>
            <p:ph type="body" sz="quarter" idx="13" hasCustomPrompt="1"/>
          </p:nvPr>
        </p:nvSpPr>
        <p:spPr>
          <a:xfrm>
            <a:off x="9372600" y="3708125"/>
            <a:ext cx="8178800" cy="812052"/>
          </a:xfrm>
          <a:prstGeom prst="rect">
            <a:avLst/>
          </a:prstGeom>
        </p:spPr>
        <p:txBody>
          <a:bodyPr/>
          <a:lstStyle>
            <a:lvl1pPr>
              <a:buNone/>
              <a:defRPr lang="fr-FR" sz="4000" kern="1200" spc="200" dirty="0">
                <a:solidFill>
                  <a:schemeClr val="bg1"/>
                </a:solidFill>
                <a:latin typeface="Roboto Condensed Bold"/>
                <a:ea typeface="+mn-ea"/>
                <a:cs typeface="+mn-cs"/>
              </a:defRPr>
            </a:lvl1pPr>
          </a:lstStyle>
          <a:p>
            <a:pPr lvl="0"/>
            <a:r>
              <a:rPr lang="fr-FR" dirty="0"/>
              <a:t>TITRE GRAPHIQUE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Sommair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539ED12-381B-B646-80A3-EC1E8A56B0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2507905"/>
          </a:xfrm>
          <a:prstGeom prst="rect">
            <a:avLst/>
          </a:prstGeom>
        </p:spPr>
      </p:pic>
      <p:pic>
        <p:nvPicPr>
          <p:cNvPr id="9" name="Picture 4">
            <a:extLst>
              <a:ext uri="{FF2B5EF4-FFF2-40B4-BE49-F238E27FC236}">
                <a16:creationId xmlns:a16="http://schemas.microsoft.com/office/drawing/2014/main" id="{7A049A7A-AB46-9B49-8C65-61505DB465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0" name="AutoShape 5">
            <a:extLst>
              <a:ext uri="{FF2B5EF4-FFF2-40B4-BE49-F238E27FC236}">
                <a16:creationId xmlns:a16="http://schemas.microsoft.com/office/drawing/2014/main" id="{1F3BCC41-DC06-2345-B79D-6238CCF0A467}"/>
              </a:ext>
            </a:extLst>
          </p:cNvPr>
          <p:cNvSpPr/>
          <p:nvPr userDrawn="1"/>
        </p:nvSpPr>
        <p:spPr>
          <a:xfrm>
            <a:off x="1028700" y="3206405"/>
            <a:ext cx="6044747" cy="1468691"/>
          </a:xfrm>
          <a:prstGeom prst="rect">
            <a:avLst/>
          </a:prstGeom>
          <a:solidFill>
            <a:srgbClr val="2D5E9B"/>
          </a:solidFill>
        </p:spPr>
      </p:sp>
      <p:sp>
        <p:nvSpPr>
          <p:cNvPr id="17" name="Espace réservé du texte 16">
            <a:extLst>
              <a:ext uri="{FF2B5EF4-FFF2-40B4-BE49-F238E27FC236}">
                <a16:creationId xmlns:a16="http://schemas.microsoft.com/office/drawing/2014/main" id="{5531C1C4-3B4F-5647-9592-0613D0A78ED5}"/>
              </a:ext>
            </a:extLst>
          </p:cNvPr>
          <p:cNvSpPr>
            <a:spLocks noGrp="1"/>
          </p:cNvSpPr>
          <p:nvPr>
            <p:ph type="body" sz="quarter" idx="10" hasCustomPrompt="1"/>
          </p:nvPr>
        </p:nvSpPr>
        <p:spPr>
          <a:xfrm>
            <a:off x="1219200" y="3390900"/>
            <a:ext cx="5854700" cy="1066800"/>
          </a:xfrm>
          <a:prstGeom prst="rect">
            <a:avLst/>
          </a:prstGeom>
        </p:spPr>
        <p:txBody>
          <a:bodyPr/>
          <a:lstStyle>
            <a:lvl1pPr>
              <a:lnSpc>
                <a:spcPct val="150000"/>
              </a:lnSpc>
              <a:spcBef>
                <a:spcPts val="1632"/>
              </a:spcBef>
              <a:buNone/>
              <a:defRPr lang="fr-FR" sz="4000" kern="1200" spc="473" dirty="0">
                <a:solidFill>
                  <a:srgbClr val="FFFFFF"/>
                </a:solidFill>
                <a:latin typeface="Roboto Bold"/>
                <a:ea typeface="+mn-ea"/>
                <a:cs typeface="+mn-cs"/>
              </a:defRPr>
            </a:lvl1pPr>
          </a:lstStyle>
          <a:p>
            <a:pPr lvl="0"/>
            <a:r>
              <a:rPr lang="fr-FR" dirty="0"/>
              <a:t>SOMMAIRE</a:t>
            </a:r>
          </a:p>
        </p:txBody>
      </p:sp>
      <p:sp>
        <p:nvSpPr>
          <p:cNvPr id="19" name="Espace réservé du texte 18">
            <a:extLst>
              <a:ext uri="{FF2B5EF4-FFF2-40B4-BE49-F238E27FC236}">
                <a16:creationId xmlns:a16="http://schemas.microsoft.com/office/drawing/2014/main" id="{34585542-DA4D-EE41-97D2-5B5A4B4CB073}"/>
              </a:ext>
            </a:extLst>
          </p:cNvPr>
          <p:cNvSpPr>
            <a:spLocks noGrp="1"/>
          </p:cNvSpPr>
          <p:nvPr>
            <p:ph type="body" sz="quarter" idx="11"/>
          </p:nvPr>
        </p:nvSpPr>
        <p:spPr>
          <a:xfrm>
            <a:off x="8305800" y="3168650"/>
            <a:ext cx="8953500" cy="3270250"/>
          </a:xfrm>
          <a:prstGeom prst="rect">
            <a:avLst/>
          </a:prstGeom>
        </p:spPr>
        <p:txBody>
          <a:bodyPr/>
          <a:lstStyle>
            <a:lvl1pPr>
              <a:buFont typeface="+mj-lt"/>
              <a:buAutoNum type="arabicPeriod"/>
              <a:defRPr lang="fr-FR" sz="2499" kern="1200" spc="49" dirty="0">
                <a:solidFill>
                  <a:srgbClr val="737373"/>
                </a:solidFill>
                <a:latin typeface="Candara" panose="020E0502030303020204" pitchFamily="34" charset="0"/>
                <a:ea typeface="+mn-ea"/>
                <a:cs typeface="+mn-cs"/>
              </a:defRPr>
            </a:lvl1pPr>
          </a:lstStyle>
          <a:p>
            <a:pPr lvl="0"/>
            <a:r>
              <a:rPr lang="fr-FR"/>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phique2">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487125F5-6720-CE48-A4D5-50EE6AB15D41}"/>
              </a:ext>
            </a:extLst>
          </p:cNvPr>
          <p:cNvGraphicFramePr/>
          <p:nvPr userDrawn="1">
            <p:extLst>
              <p:ext uri="{D42A27DB-BD31-4B8C-83A1-F6EECF244321}">
                <p14:modId xmlns:p14="http://schemas.microsoft.com/office/powerpoint/2010/main" val="704704122"/>
              </p:ext>
            </p:extLst>
          </p:nvPr>
        </p:nvGraphicFramePr>
        <p:xfrm>
          <a:off x="10058400" y="924901"/>
          <a:ext cx="7772400" cy="7574804"/>
        </p:xfrm>
        <a:graphic>
          <a:graphicData uri="http://schemas.openxmlformats.org/drawingml/2006/chart">
            <c:chart xmlns:c="http://schemas.openxmlformats.org/drawingml/2006/chart" xmlns:r="http://schemas.openxmlformats.org/officeDocument/2006/relationships" r:id="rId2"/>
          </a:graphicData>
        </a:graphic>
      </p:graphicFrame>
      <p:sp>
        <p:nvSpPr>
          <p:cNvPr id="13" name="Espace réservé du texte 16">
            <a:extLst>
              <a:ext uri="{FF2B5EF4-FFF2-40B4-BE49-F238E27FC236}">
                <a16:creationId xmlns:a16="http://schemas.microsoft.com/office/drawing/2014/main" id="{7F378ADD-C9C7-E74E-8FF6-B00EB3899B62}"/>
              </a:ext>
            </a:extLst>
          </p:cNvPr>
          <p:cNvSpPr>
            <a:spLocks noGrp="1"/>
          </p:cNvSpPr>
          <p:nvPr>
            <p:ph type="body" sz="quarter" idx="12" hasCustomPrompt="1"/>
          </p:nvPr>
        </p:nvSpPr>
        <p:spPr>
          <a:xfrm>
            <a:off x="914400" y="5140842"/>
            <a:ext cx="8153400" cy="3171825"/>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
        <p:nvSpPr>
          <p:cNvPr id="14" name="AutoShape 5">
            <a:extLst>
              <a:ext uri="{FF2B5EF4-FFF2-40B4-BE49-F238E27FC236}">
                <a16:creationId xmlns:a16="http://schemas.microsoft.com/office/drawing/2014/main" id="{18D2D342-5F2F-774F-A40D-A9F77EE57AC7}"/>
              </a:ext>
            </a:extLst>
          </p:cNvPr>
          <p:cNvSpPr/>
          <p:nvPr userDrawn="1"/>
        </p:nvSpPr>
        <p:spPr>
          <a:xfrm>
            <a:off x="914400" y="3637901"/>
            <a:ext cx="8153400" cy="952500"/>
          </a:xfrm>
          <a:prstGeom prst="rect">
            <a:avLst/>
          </a:prstGeom>
          <a:solidFill>
            <a:srgbClr val="2D5E9B"/>
          </a:solidFill>
        </p:spPr>
      </p:sp>
      <p:sp>
        <p:nvSpPr>
          <p:cNvPr id="15" name="Espace réservé du texte 18">
            <a:extLst>
              <a:ext uri="{FF2B5EF4-FFF2-40B4-BE49-F238E27FC236}">
                <a16:creationId xmlns:a16="http://schemas.microsoft.com/office/drawing/2014/main" id="{B5F505AA-ABF7-2A4C-AB5C-99D0E8B84CF9}"/>
              </a:ext>
            </a:extLst>
          </p:cNvPr>
          <p:cNvSpPr>
            <a:spLocks noGrp="1"/>
          </p:cNvSpPr>
          <p:nvPr>
            <p:ph type="body" sz="quarter" idx="13" hasCustomPrompt="1"/>
          </p:nvPr>
        </p:nvSpPr>
        <p:spPr>
          <a:xfrm>
            <a:off x="914400" y="3708125"/>
            <a:ext cx="8178800" cy="812052"/>
          </a:xfrm>
          <a:prstGeom prst="rect">
            <a:avLst/>
          </a:prstGeom>
        </p:spPr>
        <p:txBody>
          <a:bodyPr/>
          <a:lstStyle>
            <a:lvl1pPr>
              <a:buNone/>
              <a:defRPr lang="fr-FR" sz="4000" kern="1200" spc="200" dirty="0">
                <a:solidFill>
                  <a:schemeClr val="bg1"/>
                </a:solidFill>
                <a:latin typeface="Roboto Condensed Bold"/>
                <a:ea typeface="+mn-ea"/>
                <a:cs typeface="+mn-cs"/>
              </a:defRPr>
            </a:lvl1pPr>
          </a:lstStyle>
          <a:p>
            <a:pPr lvl="0"/>
            <a:r>
              <a:rPr lang="fr-FR" dirty="0"/>
              <a:t>TITRE GRAPHIQUE</a:t>
            </a:r>
          </a:p>
        </p:txBody>
      </p:sp>
      <p:pic>
        <p:nvPicPr>
          <p:cNvPr id="16" name="Picture 10">
            <a:extLst>
              <a:ext uri="{FF2B5EF4-FFF2-40B4-BE49-F238E27FC236}">
                <a16:creationId xmlns:a16="http://schemas.microsoft.com/office/drawing/2014/main" id="{6E35DBB8-B270-8B4A-AA5F-5F647A66A90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58193" y="8846318"/>
            <a:ext cx="2459015" cy="823963"/>
          </a:xfrm>
          <a:prstGeom prst="rect">
            <a:avLst/>
          </a:prstGeom>
        </p:spPr>
      </p:pic>
    </p:spTree>
    <p:extLst>
      <p:ext uri="{BB962C8B-B14F-4D97-AF65-F5344CB8AC3E}">
        <p14:creationId xmlns:p14="http://schemas.microsoft.com/office/powerpoint/2010/main" val="364987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3120C9B7-F687-B94E-8E99-9EDFD74F0C4A}"/>
              </a:ext>
            </a:extLst>
          </p:cNvPr>
          <p:cNvSpPr/>
          <p:nvPr userDrawn="1"/>
        </p:nvSpPr>
        <p:spPr>
          <a:xfrm>
            <a:off x="-933450" y="4584855"/>
            <a:ext cx="20154900" cy="76200"/>
          </a:xfrm>
          <a:prstGeom prst="rect">
            <a:avLst/>
          </a:prstGeom>
          <a:solidFill>
            <a:srgbClr val="2D5E9B"/>
          </a:solidFill>
        </p:spPr>
      </p:sp>
      <p:grpSp>
        <p:nvGrpSpPr>
          <p:cNvPr id="4" name="Group 3">
            <a:extLst>
              <a:ext uri="{FF2B5EF4-FFF2-40B4-BE49-F238E27FC236}">
                <a16:creationId xmlns:a16="http://schemas.microsoft.com/office/drawing/2014/main" id="{EB3E0044-0FC4-4F43-89D6-6BDDEC81B53F}"/>
              </a:ext>
            </a:extLst>
          </p:cNvPr>
          <p:cNvGrpSpPr/>
          <p:nvPr userDrawn="1"/>
        </p:nvGrpSpPr>
        <p:grpSpPr>
          <a:xfrm>
            <a:off x="1499777" y="4384830"/>
            <a:ext cx="476250" cy="476250"/>
            <a:chOff x="0" y="0"/>
            <a:chExt cx="6350000" cy="6350000"/>
          </a:xfrm>
        </p:grpSpPr>
        <p:sp>
          <p:nvSpPr>
            <p:cNvPr id="5" name="Freeform 4">
              <a:extLst>
                <a:ext uri="{FF2B5EF4-FFF2-40B4-BE49-F238E27FC236}">
                  <a16:creationId xmlns:a16="http://schemas.microsoft.com/office/drawing/2014/main" id="{4DF3226B-C71C-6A40-92C2-A0C4B153EEF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C2F0"/>
            </a:solidFill>
          </p:spPr>
        </p:sp>
      </p:grpSp>
      <p:grpSp>
        <p:nvGrpSpPr>
          <p:cNvPr id="6" name="Group 5">
            <a:extLst>
              <a:ext uri="{FF2B5EF4-FFF2-40B4-BE49-F238E27FC236}">
                <a16:creationId xmlns:a16="http://schemas.microsoft.com/office/drawing/2014/main" id="{B031F738-E397-DC4C-B93B-6302A5205BC9}"/>
              </a:ext>
            </a:extLst>
          </p:cNvPr>
          <p:cNvGrpSpPr/>
          <p:nvPr userDrawn="1"/>
        </p:nvGrpSpPr>
        <p:grpSpPr>
          <a:xfrm>
            <a:off x="5238040" y="4384830"/>
            <a:ext cx="476250" cy="476250"/>
            <a:chOff x="0" y="0"/>
            <a:chExt cx="6350000" cy="6350000"/>
          </a:xfrm>
        </p:grpSpPr>
        <p:sp>
          <p:nvSpPr>
            <p:cNvPr id="7" name="Freeform 6">
              <a:extLst>
                <a:ext uri="{FF2B5EF4-FFF2-40B4-BE49-F238E27FC236}">
                  <a16:creationId xmlns:a16="http://schemas.microsoft.com/office/drawing/2014/main" id="{59578334-9EA7-3842-8981-A63745426FD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C2F0"/>
            </a:solidFill>
          </p:spPr>
        </p:sp>
      </p:grpSp>
      <p:grpSp>
        <p:nvGrpSpPr>
          <p:cNvPr id="8" name="Group 7">
            <a:extLst>
              <a:ext uri="{FF2B5EF4-FFF2-40B4-BE49-F238E27FC236}">
                <a16:creationId xmlns:a16="http://schemas.microsoft.com/office/drawing/2014/main" id="{19B43AE2-D93E-CC4B-946D-A262BC7C6F44}"/>
              </a:ext>
            </a:extLst>
          </p:cNvPr>
          <p:cNvGrpSpPr/>
          <p:nvPr userDrawn="1"/>
        </p:nvGrpSpPr>
        <p:grpSpPr>
          <a:xfrm>
            <a:off x="8905875" y="4384830"/>
            <a:ext cx="476250" cy="476250"/>
            <a:chOff x="0" y="0"/>
            <a:chExt cx="6350000" cy="6350000"/>
          </a:xfrm>
        </p:grpSpPr>
        <p:sp>
          <p:nvSpPr>
            <p:cNvPr id="9" name="Freeform 8">
              <a:extLst>
                <a:ext uri="{FF2B5EF4-FFF2-40B4-BE49-F238E27FC236}">
                  <a16:creationId xmlns:a16="http://schemas.microsoft.com/office/drawing/2014/main" id="{3874354D-584F-7F48-8A6B-D0860286B53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C2F0"/>
            </a:solidFill>
          </p:spPr>
        </p:sp>
      </p:grpSp>
      <p:grpSp>
        <p:nvGrpSpPr>
          <p:cNvPr id="10" name="Group 9">
            <a:extLst>
              <a:ext uri="{FF2B5EF4-FFF2-40B4-BE49-F238E27FC236}">
                <a16:creationId xmlns:a16="http://schemas.microsoft.com/office/drawing/2014/main" id="{D7D9F2CF-00D3-1448-BC97-FA56960F86C3}"/>
              </a:ext>
            </a:extLst>
          </p:cNvPr>
          <p:cNvGrpSpPr/>
          <p:nvPr userDrawn="1"/>
        </p:nvGrpSpPr>
        <p:grpSpPr>
          <a:xfrm>
            <a:off x="12594082" y="4384830"/>
            <a:ext cx="476250" cy="476250"/>
            <a:chOff x="0" y="0"/>
            <a:chExt cx="6350000" cy="6350000"/>
          </a:xfrm>
        </p:grpSpPr>
        <p:sp>
          <p:nvSpPr>
            <p:cNvPr id="11" name="Freeform 10">
              <a:extLst>
                <a:ext uri="{FF2B5EF4-FFF2-40B4-BE49-F238E27FC236}">
                  <a16:creationId xmlns:a16="http://schemas.microsoft.com/office/drawing/2014/main" id="{6DF14783-C85D-C644-9FA2-744D2CF5905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C2F0"/>
            </a:solidFill>
          </p:spPr>
        </p:sp>
      </p:grpSp>
      <p:pic>
        <p:nvPicPr>
          <p:cNvPr id="12" name="Picture 11">
            <a:extLst>
              <a:ext uri="{FF2B5EF4-FFF2-40B4-BE49-F238E27FC236}">
                <a16:creationId xmlns:a16="http://schemas.microsoft.com/office/drawing/2014/main" id="{A738DE10-8441-1C41-B436-CB04D83B4F1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grpSp>
        <p:nvGrpSpPr>
          <p:cNvPr id="13" name="Group 12">
            <a:extLst>
              <a:ext uri="{FF2B5EF4-FFF2-40B4-BE49-F238E27FC236}">
                <a16:creationId xmlns:a16="http://schemas.microsoft.com/office/drawing/2014/main" id="{4C270231-6B7E-9643-A355-6A36C8E0ADC7}"/>
              </a:ext>
            </a:extLst>
          </p:cNvPr>
          <p:cNvGrpSpPr/>
          <p:nvPr userDrawn="1"/>
        </p:nvGrpSpPr>
        <p:grpSpPr>
          <a:xfrm>
            <a:off x="16202486" y="4384830"/>
            <a:ext cx="476250" cy="476250"/>
            <a:chOff x="0" y="0"/>
            <a:chExt cx="6350000" cy="6350000"/>
          </a:xfrm>
        </p:grpSpPr>
        <p:sp>
          <p:nvSpPr>
            <p:cNvPr id="14" name="Freeform 13">
              <a:extLst>
                <a:ext uri="{FF2B5EF4-FFF2-40B4-BE49-F238E27FC236}">
                  <a16:creationId xmlns:a16="http://schemas.microsoft.com/office/drawing/2014/main" id="{3CCF3360-C12F-904D-BCDC-97BD890915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DC2F0"/>
            </a:solidFill>
          </p:spPr>
        </p:sp>
      </p:grpSp>
      <p:sp>
        <p:nvSpPr>
          <p:cNvPr id="33" name="Espace réservé du texte 18">
            <a:extLst>
              <a:ext uri="{FF2B5EF4-FFF2-40B4-BE49-F238E27FC236}">
                <a16:creationId xmlns:a16="http://schemas.microsoft.com/office/drawing/2014/main" id="{480BC4E7-03C9-2345-BBC0-A385B149BD5A}"/>
              </a:ext>
            </a:extLst>
          </p:cNvPr>
          <p:cNvSpPr>
            <a:spLocks noGrp="1"/>
          </p:cNvSpPr>
          <p:nvPr>
            <p:ph type="body" sz="quarter" idx="11" hasCustomPrompt="1"/>
          </p:nvPr>
        </p:nvSpPr>
        <p:spPr>
          <a:xfrm>
            <a:off x="6834084" y="1019195"/>
            <a:ext cx="4448379" cy="1281112"/>
          </a:xfrm>
          <a:prstGeom prst="rect">
            <a:avLst/>
          </a:prstGeom>
        </p:spPr>
        <p:txBody>
          <a:bodyPr/>
          <a:lstStyle>
            <a:lvl1pPr algn="ctr">
              <a:buNone/>
              <a:defRPr lang="fr-FR" sz="7500" kern="1200" spc="140" dirty="0">
                <a:solidFill>
                  <a:srgbClr val="405474"/>
                </a:solidFill>
                <a:latin typeface="Roboto Condensed Bold"/>
                <a:ea typeface="+mn-ea"/>
                <a:cs typeface="+mn-cs"/>
              </a:defRPr>
            </a:lvl1pPr>
          </a:lstStyle>
          <a:p>
            <a:pPr lvl="0"/>
            <a:r>
              <a:rPr lang="fr-FR" dirty="0"/>
              <a:t>TIMELINE</a:t>
            </a:r>
          </a:p>
        </p:txBody>
      </p:sp>
      <p:sp>
        <p:nvSpPr>
          <p:cNvPr id="34" name="Espace réservé du texte 18">
            <a:extLst>
              <a:ext uri="{FF2B5EF4-FFF2-40B4-BE49-F238E27FC236}">
                <a16:creationId xmlns:a16="http://schemas.microsoft.com/office/drawing/2014/main" id="{A82A059E-3919-E14A-8FB8-64FE7C1093B4}"/>
              </a:ext>
            </a:extLst>
          </p:cNvPr>
          <p:cNvSpPr>
            <a:spLocks noGrp="1"/>
          </p:cNvSpPr>
          <p:nvPr>
            <p:ph type="body" sz="quarter" idx="12" hasCustomPrompt="1"/>
          </p:nvPr>
        </p:nvSpPr>
        <p:spPr>
          <a:xfrm>
            <a:off x="5075047" y="2267053"/>
            <a:ext cx="7994223" cy="944166"/>
          </a:xfrm>
          <a:prstGeom prst="rect">
            <a:avLst/>
          </a:prstGeom>
        </p:spPr>
        <p:txBody>
          <a:bodyPr/>
          <a:lstStyle>
            <a:lvl1pPr algn="ctr">
              <a:buNone/>
              <a:defRPr lang="fr-FR" sz="3600" b="1" kern="1200" spc="200" dirty="0">
                <a:solidFill>
                  <a:srgbClr val="737373"/>
                </a:solidFill>
                <a:latin typeface="Candara" panose="020E0502030303020204" pitchFamily="34" charset="0"/>
                <a:ea typeface="+mn-ea"/>
                <a:cs typeface="+mn-cs"/>
              </a:defRPr>
            </a:lvl1pPr>
          </a:lstStyle>
          <a:p>
            <a:pPr lvl="0"/>
            <a:r>
              <a:rPr lang="fr-FR" dirty="0"/>
              <a:t>SOUS TITRE</a:t>
            </a:r>
          </a:p>
        </p:txBody>
      </p:sp>
      <p:sp>
        <p:nvSpPr>
          <p:cNvPr id="35" name="Espace réservé du texte 18">
            <a:extLst>
              <a:ext uri="{FF2B5EF4-FFF2-40B4-BE49-F238E27FC236}">
                <a16:creationId xmlns:a16="http://schemas.microsoft.com/office/drawing/2014/main" id="{3C16F04E-DBC5-C346-B6B9-9DC34621FC3B}"/>
              </a:ext>
            </a:extLst>
          </p:cNvPr>
          <p:cNvSpPr>
            <a:spLocks noGrp="1"/>
          </p:cNvSpPr>
          <p:nvPr>
            <p:ph type="body" sz="quarter" idx="13" hasCustomPrompt="1"/>
          </p:nvPr>
        </p:nvSpPr>
        <p:spPr>
          <a:xfrm>
            <a:off x="144416" y="5550303"/>
            <a:ext cx="3186971" cy="432435"/>
          </a:xfrm>
          <a:prstGeom prst="rect">
            <a:avLst/>
          </a:prstGeom>
        </p:spPr>
        <p:txBody>
          <a:bodyPr/>
          <a:lstStyle>
            <a:lvl1pPr algn="ctr">
              <a:buNone/>
              <a:defRPr lang="fr-FR" sz="2699" kern="1200" spc="134" dirty="0">
                <a:solidFill>
                  <a:srgbClr val="737373"/>
                </a:solidFill>
                <a:latin typeface="Roboto Bold"/>
                <a:ea typeface="+mn-ea"/>
                <a:cs typeface="+mn-cs"/>
              </a:defRPr>
            </a:lvl1pPr>
          </a:lstStyle>
          <a:p>
            <a:pPr lvl="0"/>
            <a:r>
              <a:rPr lang="fr-FR" dirty="0"/>
              <a:t>TITRE</a:t>
            </a:r>
          </a:p>
        </p:txBody>
      </p:sp>
      <p:sp>
        <p:nvSpPr>
          <p:cNvPr id="36" name="Espace réservé du texte 18">
            <a:extLst>
              <a:ext uri="{FF2B5EF4-FFF2-40B4-BE49-F238E27FC236}">
                <a16:creationId xmlns:a16="http://schemas.microsoft.com/office/drawing/2014/main" id="{8EE76AEF-4F66-DB44-BD4F-0EC602B739D8}"/>
              </a:ext>
            </a:extLst>
          </p:cNvPr>
          <p:cNvSpPr>
            <a:spLocks noGrp="1"/>
          </p:cNvSpPr>
          <p:nvPr>
            <p:ph type="body" sz="quarter" idx="14" hasCustomPrompt="1"/>
          </p:nvPr>
        </p:nvSpPr>
        <p:spPr>
          <a:xfrm>
            <a:off x="146188" y="6057668"/>
            <a:ext cx="3186972"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37" name="Espace réservé du texte 18">
            <a:extLst>
              <a:ext uri="{FF2B5EF4-FFF2-40B4-BE49-F238E27FC236}">
                <a16:creationId xmlns:a16="http://schemas.microsoft.com/office/drawing/2014/main" id="{94320713-2697-3D46-97AC-16882EB5E08D}"/>
              </a:ext>
            </a:extLst>
          </p:cNvPr>
          <p:cNvSpPr>
            <a:spLocks noGrp="1"/>
          </p:cNvSpPr>
          <p:nvPr>
            <p:ph type="body" sz="quarter" idx="15" hasCustomPrompt="1"/>
          </p:nvPr>
        </p:nvSpPr>
        <p:spPr>
          <a:xfrm>
            <a:off x="3897856" y="5567761"/>
            <a:ext cx="3186971" cy="432435"/>
          </a:xfrm>
          <a:prstGeom prst="rect">
            <a:avLst/>
          </a:prstGeom>
        </p:spPr>
        <p:txBody>
          <a:bodyPr/>
          <a:lstStyle>
            <a:lvl1pPr algn="ctr">
              <a:buNone/>
              <a:defRPr lang="fr-FR" sz="2699" kern="1200" spc="134" dirty="0">
                <a:solidFill>
                  <a:srgbClr val="737373"/>
                </a:solidFill>
                <a:latin typeface="Roboto Bold"/>
                <a:ea typeface="+mn-ea"/>
                <a:cs typeface="+mn-cs"/>
              </a:defRPr>
            </a:lvl1pPr>
          </a:lstStyle>
          <a:p>
            <a:pPr lvl="0"/>
            <a:r>
              <a:rPr lang="fr-FR" dirty="0"/>
              <a:t>TITRE</a:t>
            </a:r>
          </a:p>
        </p:txBody>
      </p:sp>
      <p:sp>
        <p:nvSpPr>
          <p:cNvPr id="38" name="Espace réservé du texte 18">
            <a:extLst>
              <a:ext uri="{FF2B5EF4-FFF2-40B4-BE49-F238E27FC236}">
                <a16:creationId xmlns:a16="http://schemas.microsoft.com/office/drawing/2014/main" id="{C9920DE3-24A7-704B-BA33-D098B1C74C8E}"/>
              </a:ext>
            </a:extLst>
          </p:cNvPr>
          <p:cNvSpPr>
            <a:spLocks noGrp="1"/>
          </p:cNvSpPr>
          <p:nvPr>
            <p:ph type="body" sz="quarter" idx="16" hasCustomPrompt="1"/>
          </p:nvPr>
        </p:nvSpPr>
        <p:spPr>
          <a:xfrm>
            <a:off x="3899628" y="6075126"/>
            <a:ext cx="3186972"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39" name="Espace réservé du texte 18">
            <a:extLst>
              <a:ext uri="{FF2B5EF4-FFF2-40B4-BE49-F238E27FC236}">
                <a16:creationId xmlns:a16="http://schemas.microsoft.com/office/drawing/2014/main" id="{B8DE3588-D950-1443-B1F1-E19148355F9C}"/>
              </a:ext>
            </a:extLst>
          </p:cNvPr>
          <p:cNvSpPr>
            <a:spLocks noGrp="1"/>
          </p:cNvSpPr>
          <p:nvPr>
            <p:ph type="body" sz="quarter" idx="17" hasCustomPrompt="1"/>
          </p:nvPr>
        </p:nvSpPr>
        <p:spPr>
          <a:xfrm>
            <a:off x="7550514" y="5567869"/>
            <a:ext cx="3186971" cy="432435"/>
          </a:xfrm>
          <a:prstGeom prst="rect">
            <a:avLst/>
          </a:prstGeom>
        </p:spPr>
        <p:txBody>
          <a:bodyPr/>
          <a:lstStyle>
            <a:lvl1pPr algn="ctr">
              <a:buNone/>
              <a:defRPr lang="fr-FR" sz="2699" kern="1200" spc="134" dirty="0">
                <a:solidFill>
                  <a:srgbClr val="737373"/>
                </a:solidFill>
                <a:latin typeface="Roboto Bold"/>
                <a:ea typeface="+mn-ea"/>
                <a:cs typeface="+mn-cs"/>
              </a:defRPr>
            </a:lvl1pPr>
          </a:lstStyle>
          <a:p>
            <a:pPr lvl="0"/>
            <a:r>
              <a:rPr lang="fr-FR" dirty="0"/>
              <a:t>TITRE</a:t>
            </a:r>
          </a:p>
        </p:txBody>
      </p:sp>
      <p:sp>
        <p:nvSpPr>
          <p:cNvPr id="40" name="Espace réservé du texte 18">
            <a:extLst>
              <a:ext uri="{FF2B5EF4-FFF2-40B4-BE49-F238E27FC236}">
                <a16:creationId xmlns:a16="http://schemas.microsoft.com/office/drawing/2014/main" id="{D3EE923F-81CD-AB46-ADC2-9C6201D87F1C}"/>
              </a:ext>
            </a:extLst>
          </p:cNvPr>
          <p:cNvSpPr>
            <a:spLocks noGrp="1"/>
          </p:cNvSpPr>
          <p:nvPr>
            <p:ph type="body" sz="quarter" idx="18" hasCustomPrompt="1"/>
          </p:nvPr>
        </p:nvSpPr>
        <p:spPr>
          <a:xfrm>
            <a:off x="7550513" y="6057668"/>
            <a:ext cx="3186972"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41" name="Espace réservé du texte 18">
            <a:extLst>
              <a:ext uri="{FF2B5EF4-FFF2-40B4-BE49-F238E27FC236}">
                <a16:creationId xmlns:a16="http://schemas.microsoft.com/office/drawing/2014/main" id="{55F36A1B-87EF-6A48-B3E0-FE79D994FE10}"/>
              </a:ext>
            </a:extLst>
          </p:cNvPr>
          <p:cNvSpPr>
            <a:spLocks noGrp="1"/>
          </p:cNvSpPr>
          <p:nvPr>
            <p:ph type="body" sz="quarter" idx="19" hasCustomPrompt="1"/>
          </p:nvPr>
        </p:nvSpPr>
        <p:spPr>
          <a:xfrm>
            <a:off x="11238721" y="5567761"/>
            <a:ext cx="3186971" cy="432435"/>
          </a:xfrm>
          <a:prstGeom prst="rect">
            <a:avLst/>
          </a:prstGeom>
        </p:spPr>
        <p:txBody>
          <a:bodyPr/>
          <a:lstStyle>
            <a:lvl1pPr algn="ctr">
              <a:buNone/>
              <a:defRPr lang="fr-FR" sz="2699" kern="1200" spc="134" dirty="0">
                <a:solidFill>
                  <a:srgbClr val="737373"/>
                </a:solidFill>
                <a:latin typeface="Roboto Bold"/>
                <a:ea typeface="+mn-ea"/>
                <a:cs typeface="+mn-cs"/>
              </a:defRPr>
            </a:lvl1pPr>
          </a:lstStyle>
          <a:p>
            <a:pPr lvl="0"/>
            <a:r>
              <a:rPr lang="fr-FR" dirty="0"/>
              <a:t>TITRE</a:t>
            </a:r>
          </a:p>
        </p:txBody>
      </p:sp>
      <p:sp>
        <p:nvSpPr>
          <p:cNvPr id="42" name="Espace réservé du texte 18">
            <a:extLst>
              <a:ext uri="{FF2B5EF4-FFF2-40B4-BE49-F238E27FC236}">
                <a16:creationId xmlns:a16="http://schemas.microsoft.com/office/drawing/2014/main" id="{59498931-28D8-8040-BB28-413776C7E13C}"/>
              </a:ext>
            </a:extLst>
          </p:cNvPr>
          <p:cNvSpPr>
            <a:spLocks noGrp="1"/>
          </p:cNvSpPr>
          <p:nvPr>
            <p:ph type="body" sz="quarter" idx="20" hasCustomPrompt="1"/>
          </p:nvPr>
        </p:nvSpPr>
        <p:spPr>
          <a:xfrm>
            <a:off x="11238720" y="6057668"/>
            <a:ext cx="3186972"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43" name="Espace réservé du texte 18">
            <a:extLst>
              <a:ext uri="{FF2B5EF4-FFF2-40B4-BE49-F238E27FC236}">
                <a16:creationId xmlns:a16="http://schemas.microsoft.com/office/drawing/2014/main" id="{F613264C-A67B-5C46-8B41-7C18EAE97F03}"/>
              </a:ext>
            </a:extLst>
          </p:cNvPr>
          <p:cNvSpPr>
            <a:spLocks noGrp="1"/>
          </p:cNvSpPr>
          <p:nvPr>
            <p:ph type="body" sz="quarter" idx="21" hasCustomPrompt="1"/>
          </p:nvPr>
        </p:nvSpPr>
        <p:spPr>
          <a:xfrm>
            <a:off x="14859001" y="5567761"/>
            <a:ext cx="3186971" cy="432435"/>
          </a:xfrm>
          <a:prstGeom prst="rect">
            <a:avLst/>
          </a:prstGeom>
        </p:spPr>
        <p:txBody>
          <a:bodyPr/>
          <a:lstStyle>
            <a:lvl1pPr algn="ctr">
              <a:buNone/>
              <a:defRPr lang="fr-FR" sz="2699" kern="1200" spc="134" dirty="0">
                <a:solidFill>
                  <a:srgbClr val="737373"/>
                </a:solidFill>
                <a:latin typeface="Roboto Bold"/>
                <a:ea typeface="+mn-ea"/>
                <a:cs typeface="+mn-cs"/>
              </a:defRPr>
            </a:lvl1pPr>
          </a:lstStyle>
          <a:p>
            <a:pPr lvl="0"/>
            <a:r>
              <a:rPr lang="fr-FR" dirty="0"/>
              <a:t>TITRE</a:t>
            </a:r>
          </a:p>
        </p:txBody>
      </p:sp>
      <p:sp>
        <p:nvSpPr>
          <p:cNvPr id="44" name="Espace réservé du texte 18">
            <a:extLst>
              <a:ext uri="{FF2B5EF4-FFF2-40B4-BE49-F238E27FC236}">
                <a16:creationId xmlns:a16="http://schemas.microsoft.com/office/drawing/2014/main" id="{F680F779-DFC3-2246-9330-40A8CD1E384D}"/>
              </a:ext>
            </a:extLst>
          </p:cNvPr>
          <p:cNvSpPr>
            <a:spLocks noGrp="1"/>
          </p:cNvSpPr>
          <p:nvPr>
            <p:ph type="body" sz="quarter" idx="22" hasCustomPrompt="1"/>
          </p:nvPr>
        </p:nvSpPr>
        <p:spPr>
          <a:xfrm>
            <a:off x="14859000" y="6057668"/>
            <a:ext cx="3186972"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Tree>
    <p:extLst>
      <p:ext uri="{BB962C8B-B14F-4D97-AF65-F5344CB8AC3E}">
        <p14:creationId xmlns:p14="http://schemas.microsoft.com/office/powerpoint/2010/main" val="141231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erlocuteurs">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5BCE21DE-8877-4849-A699-BF803A6E85B7}"/>
              </a:ext>
            </a:extLst>
          </p:cNvPr>
          <p:cNvSpPr/>
          <p:nvPr userDrawn="1"/>
        </p:nvSpPr>
        <p:spPr>
          <a:xfrm>
            <a:off x="0" y="0"/>
            <a:ext cx="18288000" cy="4000500"/>
          </a:xfrm>
          <a:prstGeom prst="rect">
            <a:avLst/>
          </a:prstGeom>
          <a:solidFill>
            <a:srgbClr val="2D5E9B"/>
          </a:solidFill>
        </p:spPr>
      </p:sp>
      <p:pic>
        <p:nvPicPr>
          <p:cNvPr id="4" name="Picture 3">
            <a:extLst>
              <a:ext uri="{FF2B5EF4-FFF2-40B4-BE49-F238E27FC236}">
                <a16:creationId xmlns:a16="http://schemas.microsoft.com/office/drawing/2014/main" id="{8F4AF861-BC9A-7346-B940-46FFEDAE121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grpSp>
        <p:nvGrpSpPr>
          <p:cNvPr id="5" name="Group 4">
            <a:extLst>
              <a:ext uri="{FF2B5EF4-FFF2-40B4-BE49-F238E27FC236}">
                <a16:creationId xmlns:a16="http://schemas.microsoft.com/office/drawing/2014/main" id="{604D5EDD-72AC-BC4F-A12F-E2A374ACA9CE}"/>
              </a:ext>
            </a:extLst>
          </p:cNvPr>
          <p:cNvGrpSpPr/>
          <p:nvPr userDrawn="1"/>
        </p:nvGrpSpPr>
        <p:grpSpPr>
          <a:xfrm>
            <a:off x="3081316" y="2871788"/>
            <a:ext cx="2257425" cy="2257425"/>
            <a:chOff x="0" y="0"/>
            <a:chExt cx="6350000" cy="6350000"/>
          </a:xfrm>
        </p:grpSpPr>
        <p:sp>
          <p:nvSpPr>
            <p:cNvPr id="6" name="Freeform 5">
              <a:extLst>
                <a:ext uri="{FF2B5EF4-FFF2-40B4-BE49-F238E27FC236}">
                  <a16:creationId xmlns:a16="http://schemas.microsoft.com/office/drawing/2014/main" id="{0661FDA8-6B30-604D-8B52-D528382BF65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A7F"/>
            </a:solidFill>
          </p:spPr>
        </p:sp>
      </p:grpSp>
      <p:grpSp>
        <p:nvGrpSpPr>
          <p:cNvPr id="20" name="Group 19">
            <a:extLst>
              <a:ext uri="{FF2B5EF4-FFF2-40B4-BE49-F238E27FC236}">
                <a16:creationId xmlns:a16="http://schemas.microsoft.com/office/drawing/2014/main" id="{585D65C6-2EE9-4F49-981C-FB2F76E2AA39}"/>
              </a:ext>
            </a:extLst>
          </p:cNvPr>
          <p:cNvGrpSpPr/>
          <p:nvPr userDrawn="1"/>
        </p:nvGrpSpPr>
        <p:grpSpPr>
          <a:xfrm>
            <a:off x="8012370" y="2886075"/>
            <a:ext cx="2257425" cy="2257425"/>
            <a:chOff x="0" y="0"/>
            <a:chExt cx="6350000" cy="6350000"/>
          </a:xfrm>
        </p:grpSpPr>
        <p:sp>
          <p:nvSpPr>
            <p:cNvPr id="21" name="Freeform 20">
              <a:extLst>
                <a:ext uri="{FF2B5EF4-FFF2-40B4-BE49-F238E27FC236}">
                  <a16:creationId xmlns:a16="http://schemas.microsoft.com/office/drawing/2014/main" id="{1025E05C-C5D6-6449-8FC3-D76F828C46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A7F"/>
            </a:solidFill>
          </p:spPr>
        </p:sp>
      </p:grpSp>
      <p:grpSp>
        <p:nvGrpSpPr>
          <p:cNvPr id="22" name="Group 21">
            <a:extLst>
              <a:ext uri="{FF2B5EF4-FFF2-40B4-BE49-F238E27FC236}">
                <a16:creationId xmlns:a16="http://schemas.microsoft.com/office/drawing/2014/main" id="{C673E0DD-392C-C44C-9953-8C438B15C20C}"/>
              </a:ext>
            </a:extLst>
          </p:cNvPr>
          <p:cNvGrpSpPr/>
          <p:nvPr userDrawn="1"/>
        </p:nvGrpSpPr>
        <p:grpSpPr>
          <a:xfrm>
            <a:off x="12973082" y="2871788"/>
            <a:ext cx="2257425" cy="2257425"/>
            <a:chOff x="0" y="0"/>
            <a:chExt cx="6350000" cy="6350000"/>
          </a:xfrm>
        </p:grpSpPr>
        <p:sp>
          <p:nvSpPr>
            <p:cNvPr id="23" name="Freeform 22">
              <a:extLst>
                <a:ext uri="{FF2B5EF4-FFF2-40B4-BE49-F238E27FC236}">
                  <a16:creationId xmlns:a16="http://schemas.microsoft.com/office/drawing/2014/main" id="{DBE124EA-0FC9-9841-8837-A264231C0AC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43A7F"/>
            </a:solidFill>
          </p:spPr>
        </p:sp>
      </p:grpSp>
      <p:sp>
        <p:nvSpPr>
          <p:cNvPr id="24" name="Espace réservé du texte 18">
            <a:extLst>
              <a:ext uri="{FF2B5EF4-FFF2-40B4-BE49-F238E27FC236}">
                <a16:creationId xmlns:a16="http://schemas.microsoft.com/office/drawing/2014/main" id="{0067B90C-FAB3-1447-AB64-0E4E25018522}"/>
              </a:ext>
            </a:extLst>
          </p:cNvPr>
          <p:cNvSpPr>
            <a:spLocks noGrp="1"/>
          </p:cNvSpPr>
          <p:nvPr>
            <p:ph type="body" sz="quarter" idx="11" hasCustomPrompt="1"/>
          </p:nvPr>
        </p:nvSpPr>
        <p:spPr>
          <a:xfrm>
            <a:off x="3086352" y="934721"/>
            <a:ext cx="12139118" cy="1281112"/>
          </a:xfrm>
          <a:prstGeom prst="rect">
            <a:avLst/>
          </a:prstGeom>
        </p:spPr>
        <p:txBody>
          <a:bodyPr/>
          <a:lstStyle>
            <a:lvl1pPr algn="ctr">
              <a:buNone/>
              <a:defRPr lang="fr-FR" sz="7500" kern="1200" spc="140" dirty="0">
                <a:solidFill>
                  <a:schemeClr val="bg1"/>
                </a:solidFill>
                <a:latin typeface="Roboto Condensed Bold"/>
                <a:ea typeface="+mn-ea"/>
                <a:cs typeface="+mn-cs"/>
              </a:defRPr>
            </a:lvl1pPr>
          </a:lstStyle>
          <a:p>
            <a:pPr lvl="0"/>
            <a:r>
              <a:rPr lang="fr-FR" dirty="0"/>
              <a:t>INTERLOCUTEURS</a:t>
            </a:r>
          </a:p>
        </p:txBody>
      </p:sp>
      <p:sp>
        <p:nvSpPr>
          <p:cNvPr id="25" name="Espace réservé du texte 18">
            <a:extLst>
              <a:ext uri="{FF2B5EF4-FFF2-40B4-BE49-F238E27FC236}">
                <a16:creationId xmlns:a16="http://schemas.microsoft.com/office/drawing/2014/main" id="{538AA431-357D-1B4A-B6B6-64AA8BA105B2}"/>
              </a:ext>
            </a:extLst>
          </p:cNvPr>
          <p:cNvSpPr>
            <a:spLocks noGrp="1"/>
          </p:cNvSpPr>
          <p:nvPr>
            <p:ph type="body" sz="quarter" idx="12" hasCustomPrompt="1"/>
          </p:nvPr>
        </p:nvSpPr>
        <p:spPr>
          <a:xfrm>
            <a:off x="1921111" y="5609590"/>
            <a:ext cx="4577833" cy="637540"/>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fr-FR" sz="3000" kern="1200" spc="150" dirty="0">
                <a:solidFill>
                  <a:srgbClr val="2D5E9B"/>
                </a:solidFill>
                <a:latin typeface="Roboto Bold"/>
                <a:ea typeface="+mn-ea"/>
                <a:cs typeface="+mn-cs"/>
              </a:defRPr>
            </a:lvl1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spc="150" dirty="0">
                <a:solidFill>
                  <a:srgbClr val="2D5E9B"/>
                </a:solidFill>
                <a:latin typeface="Roboto Bold"/>
              </a:rPr>
              <a:t>PRÉNOM NOM</a:t>
            </a:r>
          </a:p>
        </p:txBody>
      </p:sp>
      <p:sp>
        <p:nvSpPr>
          <p:cNvPr id="27" name="Espace réservé du texte 18">
            <a:extLst>
              <a:ext uri="{FF2B5EF4-FFF2-40B4-BE49-F238E27FC236}">
                <a16:creationId xmlns:a16="http://schemas.microsoft.com/office/drawing/2014/main" id="{7432F81A-A54A-1F40-992F-64FD2F038A12}"/>
              </a:ext>
            </a:extLst>
          </p:cNvPr>
          <p:cNvSpPr>
            <a:spLocks noGrp="1"/>
          </p:cNvSpPr>
          <p:nvPr>
            <p:ph type="body" sz="quarter" idx="13" hasCustomPrompt="1"/>
          </p:nvPr>
        </p:nvSpPr>
        <p:spPr>
          <a:xfrm>
            <a:off x="1921111" y="6305869"/>
            <a:ext cx="4577833" cy="348932"/>
          </a:xfrm>
          <a:prstGeom prst="rect">
            <a:avLst/>
          </a:prstGeom>
        </p:spPr>
        <p:txBody>
          <a:bodyPr/>
          <a:lstStyle>
            <a:lvl1pPr algn="ctr">
              <a:buNone/>
              <a:defRPr lang="fr-FR" sz="2300" b="1" kern="1200" spc="46" dirty="0">
                <a:solidFill>
                  <a:srgbClr val="3D8DC3"/>
                </a:solidFill>
                <a:latin typeface="Candara" panose="020E0502030303020204" pitchFamily="34" charset="0"/>
                <a:ea typeface="+mn-ea"/>
                <a:cs typeface="+mn-cs"/>
              </a:defRPr>
            </a:lvl1pPr>
          </a:lstStyle>
          <a:p>
            <a:pPr lvl="0"/>
            <a:r>
              <a:rPr lang="fr-FR" dirty="0"/>
              <a:t>Fonction</a:t>
            </a:r>
          </a:p>
        </p:txBody>
      </p:sp>
      <p:sp>
        <p:nvSpPr>
          <p:cNvPr id="28" name="Espace réservé du texte 18">
            <a:extLst>
              <a:ext uri="{FF2B5EF4-FFF2-40B4-BE49-F238E27FC236}">
                <a16:creationId xmlns:a16="http://schemas.microsoft.com/office/drawing/2014/main" id="{07EB66B5-34C6-B945-BED2-AA693F11142B}"/>
              </a:ext>
            </a:extLst>
          </p:cNvPr>
          <p:cNvSpPr>
            <a:spLocks noGrp="1"/>
          </p:cNvSpPr>
          <p:nvPr>
            <p:ph type="body" sz="quarter" idx="14" hasCustomPrompt="1"/>
          </p:nvPr>
        </p:nvSpPr>
        <p:spPr>
          <a:xfrm>
            <a:off x="1921110" y="6880796"/>
            <a:ext cx="4577833"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29" name="Espace réservé du texte 18">
            <a:extLst>
              <a:ext uri="{FF2B5EF4-FFF2-40B4-BE49-F238E27FC236}">
                <a16:creationId xmlns:a16="http://schemas.microsoft.com/office/drawing/2014/main" id="{EFB62694-671E-2D4E-9789-A49AA2575F43}"/>
              </a:ext>
            </a:extLst>
          </p:cNvPr>
          <p:cNvSpPr>
            <a:spLocks noGrp="1"/>
          </p:cNvSpPr>
          <p:nvPr>
            <p:ph type="body" sz="quarter" idx="15" hasCustomPrompt="1"/>
          </p:nvPr>
        </p:nvSpPr>
        <p:spPr>
          <a:xfrm>
            <a:off x="6852167" y="5610476"/>
            <a:ext cx="4577833" cy="637540"/>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fr-FR" sz="3000" kern="1200" spc="150" dirty="0">
                <a:solidFill>
                  <a:srgbClr val="2D5E9B"/>
                </a:solidFill>
                <a:latin typeface="Roboto Bold"/>
                <a:ea typeface="+mn-ea"/>
                <a:cs typeface="+mn-cs"/>
              </a:defRPr>
            </a:lvl1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spc="150" dirty="0">
                <a:solidFill>
                  <a:srgbClr val="2D5E9B"/>
                </a:solidFill>
                <a:latin typeface="Roboto Bold"/>
              </a:rPr>
              <a:t>PRÉNOM NOM</a:t>
            </a:r>
          </a:p>
        </p:txBody>
      </p:sp>
      <p:sp>
        <p:nvSpPr>
          <p:cNvPr id="30" name="Espace réservé du texte 18">
            <a:extLst>
              <a:ext uri="{FF2B5EF4-FFF2-40B4-BE49-F238E27FC236}">
                <a16:creationId xmlns:a16="http://schemas.microsoft.com/office/drawing/2014/main" id="{1B74491D-4F1A-5843-BD70-4869B7AF245C}"/>
              </a:ext>
            </a:extLst>
          </p:cNvPr>
          <p:cNvSpPr>
            <a:spLocks noGrp="1"/>
          </p:cNvSpPr>
          <p:nvPr>
            <p:ph type="body" sz="quarter" idx="16" hasCustomPrompt="1"/>
          </p:nvPr>
        </p:nvSpPr>
        <p:spPr>
          <a:xfrm>
            <a:off x="6855084" y="6306755"/>
            <a:ext cx="4577833" cy="348932"/>
          </a:xfrm>
          <a:prstGeom prst="rect">
            <a:avLst/>
          </a:prstGeom>
        </p:spPr>
        <p:txBody>
          <a:bodyPr/>
          <a:lstStyle>
            <a:lvl1pPr algn="ctr">
              <a:buNone/>
              <a:defRPr lang="fr-FR" sz="2300" b="1" kern="1200" spc="46" dirty="0">
                <a:solidFill>
                  <a:srgbClr val="3D8DC3"/>
                </a:solidFill>
                <a:latin typeface="Candara" panose="020E0502030303020204" pitchFamily="34" charset="0"/>
                <a:ea typeface="+mn-ea"/>
                <a:cs typeface="+mn-cs"/>
              </a:defRPr>
            </a:lvl1pPr>
          </a:lstStyle>
          <a:p>
            <a:pPr lvl="0"/>
            <a:r>
              <a:rPr lang="fr-FR" dirty="0"/>
              <a:t>Fonction</a:t>
            </a:r>
          </a:p>
        </p:txBody>
      </p:sp>
      <p:sp>
        <p:nvSpPr>
          <p:cNvPr id="31" name="Espace réservé du texte 18">
            <a:extLst>
              <a:ext uri="{FF2B5EF4-FFF2-40B4-BE49-F238E27FC236}">
                <a16:creationId xmlns:a16="http://schemas.microsoft.com/office/drawing/2014/main" id="{613EBBE2-5139-114D-AC85-356D065ED861}"/>
              </a:ext>
            </a:extLst>
          </p:cNvPr>
          <p:cNvSpPr>
            <a:spLocks noGrp="1"/>
          </p:cNvSpPr>
          <p:nvPr>
            <p:ph type="body" sz="quarter" idx="17" hasCustomPrompt="1"/>
          </p:nvPr>
        </p:nvSpPr>
        <p:spPr>
          <a:xfrm>
            <a:off x="6855083" y="6881682"/>
            <a:ext cx="4577833"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
        <p:nvSpPr>
          <p:cNvPr id="32" name="Espace réservé du texte 18">
            <a:extLst>
              <a:ext uri="{FF2B5EF4-FFF2-40B4-BE49-F238E27FC236}">
                <a16:creationId xmlns:a16="http://schemas.microsoft.com/office/drawing/2014/main" id="{C05EF527-E641-7E4D-8F80-887E60757782}"/>
              </a:ext>
            </a:extLst>
          </p:cNvPr>
          <p:cNvSpPr>
            <a:spLocks noGrp="1"/>
          </p:cNvSpPr>
          <p:nvPr>
            <p:ph type="body" sz="quarter" idx="18" hasCustomPrompt="1"/>
          </p:nvPr>
        </p:nvSpPr>
        <p:spPr>
          <a:xfrm>
            <a:off x="11811000" y="5609590"/>
            <a:ext cx="4577833" cy="637540"/>
          </a:xfrm>
          <a:prstGeom prst="rect">
            <a:avLst/>
          </a:prstGeom>
        </p:spPr>
        <p:txBody>
          <a:bodyPr/>
          <a:lstStyle>
            <a:lvl1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defRPr lang="fr-FR" sz="3000" kern="1200" spc="150" dirty="0">
                <a:solidFill>
                  <a:srgbClr val="2D5E9B"/>
                </a:solidFill>
                <a:latin typeface="Roboto Bold"/>
                <a:ea typeface="+mn-ea"/>
                <a:cs typeface="+mn-cs"/>
              </a:defRPr>
            </a:lvl1p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000" spc="150" dirty="0">
                <a:solidFill>
                  <a:srgbClr val="2D5E9B"/>
                </a:solidFill>
                <a:latin typeface="Roboto Bold"/>
              </a:rPr>
              <a:t>PRÉNOM NOM</a:t>
            </a:r>
          </a:p>
        </p:txBody>
      </p:sp>
      <p:sp>
        <p:nvSpPr>
          <p:cNvPr id="33" name="Espace réservé du texte 18">
            <a:extLst>
              <a:ext uri="{FF2B5EF4-FFF2-40B4-BE49-F238E27FC236}">
                <a16:creationId xmlns:a16="http://schemas.microsoft.com/office/drawing/2014/main" id="{59481A30-E403-E84D-BDE9-B5A34BB31E55}"/>
              </a:ext>
            </a:extLst>
          </p:cNvPr>
          <p:cNvSpPr>
            <a:spLocks noGrp="1"/>
          </p:cNvSpPr>
          <p:nvPr>
            <p:ph type="body" sz="quarter" idx="19" hasCustomPrompt="1"/>
          </p:nvPr>
        </p:nvSpPr>
        <p:spPr>
          <a:xfrm>
            <a:off x="11813917" y="6305869"/>
            <a:ext cx="4577833" cy="348932"/>
          </a:xfrm>
          <a:prstGeom prst="rect">
            <a:avLst/>
          </a:prstGeom>
        </p:spPr>
        <p:txBody>
          <a:bodyPr/>
          <a:lstStyle>
            <a:lvl1pPr algn="ctr">
              <a:buNone/>
              <a:defRPr lang="fr-FR" sz="2300" b="1" kern="1200" spc="46" dirty="0">
                <a:solidFill>
                  <a:srgbClr val="3D8DC3"/>
                </a:solidFill>
                <a:latin typeface="Candara" panose="020E0502030303020204" pitchFamily="34" charset="0"/>
                <a:ea typeface="+mn-ea"/>
                <a:cs typeface="+mn-cs"/>
              </a:defRPr>
            </a:lvl1pPr>
          </a:lstStyle>
          <a:p>
            <a:pPr lvl="0"/>
            <a:r>
              <a:rPr lang="fr-FR" dirty="0"/>
              <a:t>Fonction</a:t>
            </a:r>
          </a:p>
        </p:txBody>
      </p:sp>
      <p:sp>
        <p:nvSpPr>
          <p:cNvPr id="34" name="Espace réservé du texte 18">
            <a:extLst>
              <a:ext uri="{FF2B5EF4-FFF2-40B4-BE49-F238E27FC236}">
                <a16:creationId xmlns:a16="http://schemas.microsoft.com/office/drawing/2014/main" id="{8EFA9502-0B58-3A4D-B8DC-3740DA0956EB}"/>
              </a:ext>
            </a:extLst>
          </p:cNvPr>
          <p:cNvSpPr>
            <a:spLocks noGrp="1"/>
          </p:cNvSpPr>
          <p:nvPr>
            <p:ph type="body" sz="quarter" idx="20" hasCustomPrompt="1"/>
          </p:nvPr>
        </p:nvSpPr>
        <p:spPr>
          <a:xfrm>
            <a:off x="11813916" y="6880796"/>
            <a:ext cx="4577833" cy="944166"/>
          </a:xfrm>
          <a:prstGeom prst="rect">
            <a:avLst/>
          </a:prstGeom>
        </p:spPr>
        <p:txBody>
          <a:bodyPr/>
          <a:lstStyle>
            <a:lvl1pPr algn="ctr">
              <a:buNone/>
              <a:defRPr lang="fr-FR" sz="2000" kern="1200" spc="40" dirty="0">
                <a:solidFill>
                  <a:srgbClr val="737373"/>
                </a:solidFill>
                <a:latin typeface="Candara" panose="020E0502030303020204" pitchFamily="34" charset="0"/>
                <a:ea typeface="+mn-ea"/>
                <a:cs typeface="+mn-cs"/>
              </a:defRPr>
            </a:lvl1pPr>
          </a:lstStyle>
          <a:p>
            <a:pPr lvl="0"/>
            <a:r>
              <a:rPr lang="fr-FR" dirty="0"/>
              <a:t>Texte</a:t>
            </a:r>
          </a:p>
        </p:txBody>
      </p:sp>
    </p:spTree>
    <p:extLst>
      <p:ext uri="{BB962C8B-B14F-4D97-AF65-F5344CB8AC3E}">
        <p14:creationId xmlns:p14="http://schemas.microsoft.com/office/powerpoint/2010/main" val="6467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98E0B875-5C16-E04E-A437-017D4337B8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31" name="Picture 23">
            <a:extLst>
              <a:ext uri="{FF2B5EF4-FFF2-40B4-BE49-F238E27FC236}">
                <a16:creationId xmlns:a16="http://schemas.microsoft.com/office/drawing/2014/main" id="{F3C2B4E7-4B58-1244-8252-01DDA8E07A70}"/>
              </a:ext>
            </a:extLst>
          </p:cNvPr>
          <p:cNvPicPr>
            <a:picLocks noChangeAspect="1"/>
          </p:cNvPicPr>
          <p:nvPr userDrawn="1"/>
        </p:nvPicPr>
        <p:blipFill>
          <a:blip r:embed="rId3"/>
          <a:srcRect/>
          <a:stretch>
            <a:fillRect/>
          </a:stretch>
        </p:blipFill>
        <p:spPr>
          <a:xfrm>
            <a:off x="9292244" y="4969085"/>
            <a:ext cx="2459015" cy="823963"/>
          </a:xfrm>
          <a:prstGeom prst="rect">
            <a:avLst/>
          </a:prstGeom>
        </p:spPr>
      </p:pic>
      <p:sp>
        <p:nvSpPr>
          <p:cNvPr id="33" name="Espace réservé du texte 18">
            <a:extLst>
              <a:ext uri="{FF2B5EF4-FFF2-40B4-BE49-F238E27FC236}">
                <a16:creationId xmlns:a16="http://schemas.microsoft.com/office/drawing/2014/main" id="{E9943D42-EC6C-1144-BC97-79E9B6467BC4}"/>
              </a:ext>
            </a:extLst>
          </p:cNvPr>
          <p:cNvSpPr>
            <a:spLocks noGrp="1"/>
          </p:cNvSpPr>
          <p:nvPr>
            <p:ph type="body" sz="quarter" idx="13" hasCustomPrompt="1"/>
          </p:nvPr>
        </p:nvSpPr>
        <p:spPr>
          <a:xfrm>
            <a:off x="9292244" y="7568740"/>
            <a:ext cx="7943007" cy="47128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lang="fr-FR" sz="2300" b="0" i="0" kern="1200" spc="46" dirty="0">
                <a:solidFill>
                  <a:srgbClr val="FFFFFF"/>
                </a:solidFill>
                <a:latin typeface="Candara" panose="020E0502030303020204" pitchFamily="34" charset="0"/>
                <a:ea typeface="+mn-ea"/>
                <a:cs typeface="+mn-cs"/>
              </a:defRPr>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300" spc="46" dirty="0" err="1">
                <a:solidFill>
                  <a:srgbClr val="FFFFFF"/>
                </a:solidFill>
                <a:latin typeface="Roboto"/>
              </a:rPr>
              <a:t>contact@cyber-detect.com</a:t>
            </a:r>
            <a:endParaRPr lang="en-US" sz="2300" spc="46" dirty="0">
              <a:solidFill>
                <a:srgbClr val="FFFFFF"/>
              </a:solidFill>
              <a:latin typeface="Roboto"/>
            </a:endParaRPr>
          </a:p>
        </p:txBody>
      </p:sp>
      <p:sp>
        <p:nvSpPr>
          <p:cNvPr id="34" name="TextBox 6">
            <a:extLst>
              <a:ext uri="{FF2B5EF4-FFF2-40B4-BE49-F238E27FC236}">
                <a16:creationId xmlns:a16="http://schemas.microsoft.com/office/drawing/2014/main" id="{67C5D9DE-22EA-DD48-8EEE-90849D75E374}"/>
              </a:ext>
            </a:extLst>
          </p:cNvPr>
          <p:cNvSpPr txBox="1"/>
          <p:nvPr userDrawn="1"/>
        </p:nvSpPr>
        <p:spPr>
          <a:xfrm>
            <a:off x="9316293" y="3187843"/>
            <a:ext cx="7727107" cy="1077218"/>
          </a:xfrm>
          <a:prstGeom prst="rect">
            <a:avLst/>
          </a:prstGeom>
        </p:spPr>
        <p:txBody>
          <a:bodyPr lIns="0" tIns="0" rIns="0" bIns="0" rtlCol="0" anchor="t">
            <a:spAutoFit/>
          </a:bodyPr>
          <a:lstStyle/>
          <a:p>
            <a:pPr marL="0" lvl="0" indent="0" algn="l">
              <a:lnSpc>
                <a:spcPct val="100000"/>
              </a:lnSpc>
            </a:pPr>
            <a:r>
              <a:rPr lang="en-US" sz="7000" kern="1200" spc="140" dirty="0">
                <a:solidFill>
                  <a:schemeClr val="bg1"/>
                </a:solidFill>
                <a:latin typeface="Roboto Condensed Bold"/>
                <a:ea typeface="+mn-ea"/>
                <a:cs typeface="+mn-cs"/>
              </a:rPr>
              <a:t>THANK YOU</a:t>
            </a:r>
          </a:p>
        </p:txBody>
      </p:sp>
    </p:spTree>
    <p:extLst>
      <p:ext uri="{BB962C8B-B14F-4D97-AF65-F5344CB8AC3E}">
        <p14:creationId xmlns:p14="http://schemas.microsoft.com/office/powerpoint/2010/main" val="317104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5D909AB-466C-E948-8FF2-60A8838358D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7" name="AutoShape 4">
            <a:extLst>
              <a:ext uri="{FF2B5EF4-FFF2-40B4-BE49-F238E27FC236}">
                <a16:creationId xmlns:a16="http://schemas.microsoft.com/office/drawing/2014/main" id="{9698E9F9-EF79-1A42-90EB-3C49AFB3FC3B}"/>
              </a:ext>
            </a:extLst>
          </p:cNvPr>
          <p:cNvSpPr/>
          <p:nvPr/>
        </p:nvSpPr>
        <p:spPr>
          <a:xfrm>
            <a:off x="9510191" y="3056963"/>
            <a:ext cx="7467600" cy="952500"/>
          </a:xfrm>
          <a:prstGeom prst="rect">
            <a:avLst/>
          </a:prstGeom>
          <a:solidFill>
            <a:srgbClr val="243A7F"/>
          </a:solidFill>
        </p:spPr>
      </p:sp>
      <p:pic>
        <p:nvPicPr>
          <p:cNvPr id="11" name="Picture 23">
            <a:extLst>
              <a:ext uri="{FF2B5EF4-FFF2-40B4-BE49-F238E27FC236}">
                <a16:creationId xmlns:a16="http://schemas.microsoft.com/office/drawing/2014/main" id="{64F142F4-6CB6-AC47-8A4F-F0246659E760}"/>
              </a:ext>
            </a:extLst>
          </p:cNvPr>
          <p:cNvPicPr>
            <a:picLocks noChangeAspect="1"/>
          </p:cNvPicPr>
          <p:nvPr userDrawn="1"/>
        </p:nvPicPr>
        <p:blipFill>
          <a:blip r:embed="rId3"/>
          <a:srcRect/>
          <a:stretch>
            <a:fillRect/>
          </a:stretch>
        </p:blipFill>
        <p:spPr>
          <a:xfrm>
            <a:off x="14800285" y="8863108"/>
            <a:ext cx="2459015" cy="823963"/>
          </a:xfrm>
          <a:prstGeom prst="rect">
            <a:avLst/>
          </a:prstGeom>
        </p:spPr>
      </p:pic>
      <p:sp>
        <p:nvSpPr>
          <p:cNvPr id="15" name="Espace réservé du texte 18">
            <a:extLst>
              <a:ext uri="{FF2B5EF4-FFF2-40B4-BE49-F238E27FC236}">
                <a16:creationId xmlns:a16="http://schemas.microsoft.com/office/drawing/2014/main" id="{4B151465-6B26-3C40-9447-104CF2B0E343}"/>
              </a:ext>
            </a:extLst>
          </p:cNvPr>
          <p:cNvSpPr>
            <a:spLocks noGrp="1"/>
          </p:cNvSpPr>
          <p:nvPr>
            <p:ph type="body" sz="quarter" idx="11" hasCustomPrompt="1"/>
          </p:nvPr>
        </p:nvSpPr>
        <p:spPr>
          <a:xfrm>
            <a:off x="9769918" y="3216390"/>
            <a:ext cx="5014418" cy="633646"/>
          </a:xfrm>
          <a:prstGeom prst="rect">
            <a:avLst/>
          </a:prstGeom>
        </p:spPr>
        <p:txBody>
          <a:bodyPr/>
          <a:lstStyle>
            <a:lvl1pPr algn="l">
              <a:buNone/>
              <a:defRPr lang="fr-FR" sz="4000" kern="1200" spc="140" dirty="0">
                <a:solidFill>
                  <a:schemeClr val="bg1"/>
                </a:solidFill>
                <a:latin typeface="Roboto Condensed Bold"/>
                <a:ea typeface="+mn-ea"/>
                <a:cs typeface="+mn-cs"/>
              </a:defRPr>
            </a:lvl1pPr>
          </a:lstStyle>
          <a:p>
            <a:pPr lvl="0"/>
            <a:r>
              <a:rPr lang="fr-FR" dirty="0"/>
              <a:t>NOTRE CITATION :</a:t>
            </a:r>
          </a:p>
        </p:txBody>
      </p:sp>
      <p:sp>
        <p:nvSpPr>
          <p:cNvPr id="16" name="Espace réservé du texte 18">
            <a:extLst>
              <a:ext uri="{FF2B5EF4-FFF2-40B4-BE49-F238E27FC236}">
                <a16:creationId xmlns:a16="http://schemas.microsoft.com/office/drawing/2014/main" id="{1C939A7A-0DF9-FA48-A68C-A3C65F598EC1}"/>
              </a:ext>
            </a:extLst>
          </p:cNvPr>
          <p:cNvSpPr>
            <a:spLocks noGrp="1"/>
          </p:cNvSpPr>
          <p:nvPr>
            <p:ph type="body" sz="quarter" idx="12" hasCustomPrompt="1"/>
          </p:nvPr>
        </p:nvSpPr>
        <p:spPr>
          <a:xfrm>
            <a:off x="9633953" y="4168890"/>
            <a:ext cx="7191924" cy="2385340"/>
          </a:xfrm>
          <a:prstGeom prst="rect">
            <a:avLst/>
          </a:prstGeom>
        </p:spPr>
        <p:txBody>
          <a:bodyPr/>
          <a:lstStyle>
            <a:lvl1pPr marL="0" indent="-342900" algn="l">
              <a:buNone/>
              <a:defRPr lang="fr-FR" sz="6500" kern="1200" dirty="0">
                <a:solidFill>
                  <a:srgbClr val="FFFFFF"/>
                </a:solidFill>
                <a:latin typeface="Roboto"/>
                <a:ea typeface="+mn-ea"/>
                <a:cs typeface="+mn-cs"/>
              </a:defRPr>
            </a:lvl1pPr>
          </a:lstStyle>
          <a:p>
            <a:pPr lvl="0"/>
            <a:r>
              <a:rPr lang="fr-FR" dirty="0"/>
              <a:t>A </a:t>
            </a:r>
            <a:r>
              <a:rPr lang="fr-FR" dirty="0" err="1"/>
              <a:t>big</a:t>
            </a:r>
            <a:r>
              <a:rPr lang="fr-FR" dirty="0"/>
              <a:t> business </a:t>
            </a:r>
            <a:r>
              <a:rPr lang="fr-FR" dirty="0" err="1"/>
              <a:t>starts</a:t>
            </a:r>
            <a:r>
              <a:rPr lang="fr-FR" dirty="0"/>
              <a:t> </a:t>
            </a:r>
            <a:r>
              <a:rPr lang="fr-FR" dirty="0" err="1"/>
              <a:t>small</a:t>
            </a:r>
            <a:r>
              <a:rPr lang="fr-FR" dirty="0"/>
              <a:t>.</a:t>
            </a:r>
          </a:p>
        </p:txBody>
      </p:sp>
      <p:sp>
        <p:nvSpPr>
          <p:cNvPr id="17" name="Espace réservé du texte 18">
            <a:extLst>
              <a:ext uri="{FF2B5EF4-FFF2-40B4-BE49-F238E27FC236}">
                <a16:creationId xmlns:a16="http://schemas.microsoft.com/office/drawing/2014/main" id="{FC3FBD46-B403-1247-9D0D-79E725EBD5F4}"/>
              </a:ext>
            </a:extLst>
          </p:cNvPr>
          <p:cNvSpPr>
            <a:spLocks noGrp="1"/>
          </p:cNvSpPr>
          <p:nvPr>
            <p:ph type="body" sz="quarter" idx="13" hasCustomPrompt="1"/>
          </p:nvPr>
        </p:nvSpPr>
        <p:spPr>
          <a:xfrm>
            <a:off x="9633952" y="6819557"/>
            <a:ext cx="7191923" cy="592741"/>
          </a:xfrm>
          <a:prstGeom prst="rect">
            <a:avLst/>
          </a:prstGeom>
        </p:spPr>
        <p:txBody>
          <a:bodyPr/>
          <a:lstStyle>
            <a:lvl1pPr marL="0" indent="-342900" algn="l">
              <a:buNone/>
              <a:defRPr lang="fr-FR" sz="3000" kern="1200" spc="150" dirty="0">
                <a:solidFill>
                  <a:srgbClr val="FFFFFF"/>
                </a:solidFill>
                <a:latin typeface="Candara" panose="020E0502030303020204" pitchFamily="34" charset="0"/>
                <a:ea typeface="+mn-ea"/>
                <a:cs typeface="+mn-cs"/>
              </a:defRPr>
            </a:lvl1pPr>
          </a:lstStyle>
          <a:p>
            <a:pPr lvl="0"/>
            <a:r>
              <a:rPr lang="fr-FR" dirty="0"/>
              <a:t>RICHARD BRANSON</a:t>
            </a:r>
          </a:p>
        </p:txBody>
      </p:sp>
    </p:spTree>
    <p:extLst>
      <p:ext uri="{BB962C8B-B14F-4D97-AF65-F5344CB8AC3E}">
        <p14:creationId xmlns:p14="http://schemas.microsoft.com/office/powerpoint/2010/main" val="367888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oints">
    <p:bg>
      <p:bgRef idx="1001">
        <a:schemeClr val="bg2"/>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379FFF-26E4-E34A-A939-8C32C53BB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027453" y="2774978"/>
            <a:ext cx="908403" cy="939139"/>
          </a:xfrm>
          <a:prstGeom prst="rect">
            <a:avLst/>
          </a:prstGeom>
        </p:spPr>
      </p:pic>
      <p:pic>
        <p:nvPicPr>
          <p:cNvPr id="10" name="Picture 5">
            <a:extLst>
              <a:ext uri="{FF2B5EF4-FFF2-40B4-BE49-F238E27FC236}">
                <a16:creationId xmlns:a16="http://schemas.microsoft.com/office/drawing/2014/main" id="{7985DF7C-F3D3-074E-B691-FAD0692541D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027453" y="4673931"/>
            <a:ext cx="908403" cy="939139"/>
          </a:xfrm>
          <a:prstGeom prst="rect">
            <a:avLst/>
          </a:prstGeom>
        </p:spPr>
      </p:pic>
      <p:pic>
        <p:nvPicPr>
          <p:cNvPr id="11" name="Picture 6">
            <a:extLst>
              <a:ext uri="{FF2B5EF4-FFF2-40B4-BE49-F238E27FC236}">
                <a16:creationId xmlns:a16="http://schemas.microsoft.com/office/drawing/2014/main" id="{189F0E76-F158-E942-A946-CD9101291E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9027453" y="6540376"/>
            <a:ext cx="908403" cy="939139"/>
          </a:xfrm>
          <a:prstGeom prst="rect">
            <a:avLst/>
          </a:prstGeom>
        </p:spPr>
      </p:pic>
      <p:pic>
        <p:nvPicPr>
          <p:cNvPr id="14" name="Picture 9">
            <a:extLst>
              <a:ext uri="{FF2B5EF4-FFF2-40B4-BE49-F238E27FC236}">
                <a16:creationId xmlns:a16="http://schemas.microsoft.com/office/drawing/2014/main" id="{60F2C40A-A5FE-D045-95DA-15E053D35AE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5" name="Espace réservé du texte 16">
            <a:extLst>
              <a:ext uri="{FF2B5EF4-FFF2-40B4-BE49-F238E27FC236}">
                <a16:creationId xmlns:a16="http://schemas.microsoft.com/office/drawing/2014/main" id="{555DD155-A97D-E34E-9FEE-E1BFB1575D20}"/>
              </a:ext>
            </a:extLst>
          </p:cNvPr>
          <p:cNvSpPr>
            <a:spLocks noGrp="1"/>
          </p:cNvSpPr>
          <p:nvPr>
            <p:ph type="body" sz="quarter" idx="10" hasCustomPrompt="1"/>
          </p:nvPr>
        </p:nvSpPr>
        <p:spPr>
          <a:xfrm>
            <a:off x="1143000" y="4409281"/>
            <a:ext cx="5854700" cy="1468438"/>
          </a:xfrm>
          <a:prstGeom prst="rect">
            <a:avLst/>
          </a:prstGeom>
        </p:spPr>
        <p:txBody>
          <a:bodyPr/>
          <a:lstStyle>
            <a:lvl1pPr>
              <a:lnSpc>
                <a:spcPct val="100000"/>
              </a:lnSpc>
              <a:spcBef>
                <a:spcPts val="1632"/>
              </a:spcBef>
              <a:buNone/>
              <a:defRPr lang="fr-FR" sz="7500" kern="1200" spc="473" dirty="0">
                <a:solidFill>
                  <a:srgbClr val="FFFFFF"/>
                </a:solidFill>
                <a:latin typeface="Roboto Bold"/>
                <a:ea typeface="+mn-ea"/>
                <a:cs typeface="+mn-cs"/>
              </a:defRPr>
            </a:lvl1pPr>
          </a:lstStyle>
          <a:p>
            <a:pPr lvl="0"/>
            <a:r>
              <a:rPr lang="fr-FR" dirty="0"/>
              <a:t>TITRE</a:t>
            </a:r>
          </a:p>
        </p:txBody>
      </p:sp>
      <p:sp>
        <p:nvSpPr>
          <p:cNvPr id="16" name="Espace réservé du texte 16">
            <a:extLst>
              <a:ext uri="{FF2B5EF4-FFF2-40B4-BE49-F238E27FC236}">
                <a16:creationId xmlns:a16="http://schemas.microsoft.com/office/drawing/2014/main" id="{F211D093-27DB-FD48-B846-94EC8A44F697}"/>
              </a:ext>
            </a:extLst>
          </p:cNvPr>
          <p:cNvSpPr>
            <a:spLocks noGrp="1"/>
          </p:cNvSpPr>
          <p:nvPr>
            <p:ph type="body" sz="quarter" idx="11" hasCustomPrompt="1"/>
          </p:nvPr>
        </p:nvSpPr>
        <p:spPr>
          <a:xfrm>
            <a:off x="10975459" y="2884955"/>
            <a:ext cx="5854700" cy="719183"/>
          </a:xfrm>
          <a:prstGeom prst="rect">
            <a:avLst/>
          </a:prstGeom>
        </p:spPr>
        <p:txBody>
          <a:bodyPr/>
          <a:lstStyle>
            <a:lvl1pPr>
              <a:lnSpc>
                <a:spcPct val="100000"/>
              </a:lnSpc>
              <a:spcBef>
                <a:spcPts val="1632"/>
              </a:spcBef>
              <a:buNone/>
              <a:defRPr lang="fr-FR" sz="2999" kern="1200" dirty="0">
                <a:solidFill>
                  <a:srgbClr val="FFFFFF"/>
                </a:solidFill>
                <a:latin typeface="Candara" panose="020E0502030303020204" pitchFamily="34" charset="0"/>
                <a:ea typeface="+mn-ea"/>
                <a:cs typeface="+mn-cs"/>
              </a:defRPr>
            </a:lvl1pPr>
          </a:lstStyle>
          <a:p>
            <a:pPr lvl="0"/>
            <a:r>
              <a:rPr lang="fr-FR" dirty="0"/>
              <a:t>Point #1</a:t>
            </a:r>
          </a:p>
        </p:txBody>
      </p:sp>
      <p:sp>
        <p:nvSpPr>
          <p:cNvPr id="18" name="Espace réservé du texte 16">
            <a:extLst>
              <a:ext uri="{FF2B5EF4-FFF2-40B4-BE49-F238E27FC236}">
                <a16:creationId xmlns:a16="http://schemas.microsoft.com/office/drawing/2014/main" id="{69D50530-BF1B-7640-BCE7-6F64D94C486B}"/>
              </a:ext>
            </a:extLst>
          </p:cNvPr>
          <p:cNvSpPr>
            <a:spLocks noGrp="1"/>
          </p:cNvSpPr>
          <p:nvPr>
            <p:ph type="body" sz="quarter" idx="12" hasCustomPrompt="1"/>
          </p:nvPr>
        </p:nvSpPr>
        <p:spPr>
          <a:xfrm>
            <a:off x="10975459" y="4783908"/>
            <a:ext cx="5854700" cy="719183"/>
          </a:xfrm>
          <a:prstGeom prst="rect">
            <a:avLst/>
          </a:prstGeom>
        </p:spPr>
        <p:txBody>
          <a:bodyPr/>
          <a:lstStyle>
            <a:lvl1pPr>
              <a:lnSpc>
                <a:spcPct val="100000"/>
              </a:lnSpc>
              <a:spcBef>
                <a:spcPts val="1632"/>
              </a:spcBef>
              <a:buNone/>
              <a:defRPr lang="fr-FR" sz="2999" kern="1200" dirty="0">
                <a:solidFill>
                  <a:srgbClr val="FFFFFF"/>
                </a:solidFill>
                <a:latin typeface="Candara" panose="020E0502030303020204" pitchFamily="34" charset="0"/>
                <a:ea typeface="+mn-ea"/>
                <a:cs typeface="+mn-cs"/>
              </a:defRPr>
            </a:lvl1pPr>
          </a:lstStyle>
          <a:p>
            <a:pPr lvl="0"/>
            <a:r>
              <a:rPr lang="fr-FR" dirty="0"/>
              <a:t>Point #2</a:t>
            </a:r>
          </a:p>
        </p:txBody>
      </p:sp>
      <p:sp>
        <p:nvSpPr>
          <p:cNvPr id="19" name="Espace réservé du texte 16">
            <a:extLst>
              <a:ext uri="{FF2B5EF4-FFF2-40B4-BE49-F238E27FC236}">
                <a16:creationId xmlns:a16="http://schemas.microsoft.com/office/drawing/2014/main" id="{2829295E-4527-E54A-AC3C-4A507824FC3F}"/>
              </a:ext>
            </a:extLst>
          </p:cNvPr>
          <p:cNvSpPr>
            <a:spLocks noGrp="1"/>
          </p:cNvSpPr>
          <p:nvPr>
            <p:ph type="body" sz="quarter" idx="13" hasCustomPrompt="1"/>
          </p:nvPr>
        </p:nvSpPr>
        <p:spPr>
          <a:xfrm>
            <a:off x="10975459" y="6650353"/>
            <a:ext cx="5854700" cy="719183"/>
          </a:xfrm>
          <a:prstGeom prst="rect">
            <a:avLst/>
          </a:prstGeom>
        </p:spPr>
        <p:txBody>
          <a:bodyPr/>
          <a:lstStyle>
            <a:lvl1pPr>
              <a:lnSpc>
                <a:spcPct val="100000"/>
              </a:lnSpc>
              <a:spcBef>
                <a:spcPts val="1632"/>
              </a:spcBef>
              <a:buNone/>
              <a:defRPr lang="fr-FR" sz="2999" kern="1200" dirty="0">
                <a:solidFill>
                  <a:srgbClr val="FFFFFF"/>
                </a:solidFill>
                <a:latin typeface="Candara" panose="020E0502030303020204" pitchFamily="34" charset="0"/>
                <a:ea typeface="+mn-ea"/>
                <a:cs typeface="+mn-cs"/>
              </a:defRPr>
            </a:lvl1pPr>
          </a:lstStyle>
          <a:p>
            <a:pPr lvl="0"/>
            <a:r>
              <a:rPr lang="fr-FR" dirty="0"/>
              <a:t>Point #3</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_Deux contenus">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BDCA31C-CC7B-1E4C-BE1F-ABC08731F6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grpSp>
        <p:nvGrpSpPr>
          <p:cNvPr id="7" name="Group 2">
            <a:extLst>
              <a:ext uri="{FF2B5EF4-FFF2-40B4-BE49-F238E27FC236}">
                <a16:creationId xmlns:a16="http://schemas.microsoft.com/office/drawing/2014/main" id="{AFACE7D3-22B1-F24B-940E-8BFAC66F2190}"/>
              </a:ext>
            </a:extLst>
          </p:cNvPr>
          <p:cNvGrpSpPr/>
          <p:nvPr userDrawn="1"/>
        </p:nvGrpSpPr>
        <p:grpSpPr>
          <a:xfrm>
            <a:off x="9722955" y="0"/>
            <a:ext cx="8565045" cy="10287000"/>
            <a:chOff x="0" y="0"/>
            <a:chExt cx="11420059" cy="13716000"/>
          </a:xfrm>
        </p:grpSpPr>
        <p:pic>
          <p:nvPicPr>
            <p:cNvPr id="9" name="Picture 3">
              <a:extLst>
                <a:ext uri="{FF2B5EF4-FFF2-40B4-BE49-F238E27FC236}">
                  <a16:creationId xmlns:a16="http://schemas.microsoft.com/office/drawing/2014/main" id="{B4400268-AAA9-5444-A972-FE2A036BCE8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1420059" cy="13716000"/>
            </a:xfrm>
            <a:prstGeom prst="rect">
              <a:avLst/>
            </a:prstGeom>
          </p:spPr>
        </p:pic>
      </p:grpSp>
      <p:sp>
        <p:nvSpPr>
          <p:cNvPr id="8" name="AutoShape 8">
            <a:extLst>
              <a:ext uri="{FF2B5EF4-FFF2-40B4-BE49-F238E27FC236}">
                <a16:creationId xmlns:a16="http://schemas.microsoft.com/office/drawing/2014/main" id="{5BED2F3C-1E8C-8440-8735-C42096354F0B}"/>
              </a:ext>
            </a:extLst>
          </p:cNvPr>
          <p:cNvSpPr/>
          <p:nvPr userDrawn="1"/>
        </p:nvSpPr>
        <p:spPr>
          <a:xfrm>
            <a:off x="685800" y="2381250"/>
            <a:ext cx="8153400" cy="952500"/>
          </a:xfrm>
          <a:prstGeom prst="rect">
            <a:avLst/>
          </a:prstGeom>
          <a:solidFill>
            <a:srgbClr val="2D5E9B"/>
          </a:solidFill>
        </p:spPr>
      </p:sp>
      <p:sp>
        <p:nvSpPr>
          <p:cNvPr id="10" name="Espace réservé du texte 16">
            <a:extLst>
              <a:ext uri="{FF2B5EF4-FFF2-40B4-BE49-F238E27FC236}">
                <a16:creationId xmlns:a16="http://schemas.microsoft.com/office/drawing/2014/main" id="{75D0251F-66EF-F640-9BE0-6A9F4331E539}"/>
              </a:ext>
            </a:extLst>
          </p:cNvPr>
          <p:cNvSpPr>
            <a:spLocks noGrp="1"/>
          </p:cNvSpPr>
          <p:nvPr>
            <p:ph type="body" sz="quarter" idx="10" hasCustomPrompt="1"/>
          </p:nvPr>
        </p:nvSpPr>
        <p:spPr>
          <a:xfrm>
            <a:off x="8647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1" name="Espace réservé du texte 16">
            <a:extLst>
              <a:ext uri="{FF2B5EF4-FFF2-40B4-BE49-F238E27FC236}">
                <a16:creationId xmlns:a16="http://schemas.microsoft.com/office/drawing/2014/main" id="{3B78A4BF-B389-4149-94E3-BE086A8C221D}"/>
              </a:ext>
            </a:extLst>
          </p:cNvPr>
          <p:cNvSpPr>
            <a:spLocks noGrp="1"/>
          </p:cNvSpPr>
          <p:nvPr>
            <p:ph type="body" sz="quarter" idx="11" hasCustomPrompt="1"/>
          </p:nvPr>
        </p:nvSpPr>
        <p:spPr>
          <a:xfrm>
            <a:off x="8382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extLst>
      <p:ext uri="{BB962C8B-B14F-4D97-AF65-F5344CB8AC3E}">
        <p14:creationId xmlns:p14="http://schemas.microsoft.com/office/powerpoint/2010/main" val="99547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_Deux contenu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00697A90-4E25-CD40-B766-6400455AAE19}"/>
              </a:ext>
            </a:extLst>
          </p:cNvPr>
          <p:cNvGrpSpPr/>
          <p:nvPr userDrawn="1"/>
        </p:nvGrpSpPr>
        <p:grpSpPr>
          <a:xfrm>
            <a:off x="-723900" y="0"/>
            <a:ext cx="8534400" cy="10287000"/>
            <a:chOff x="0" y="939800"/>
            <a:chExt cx="11379200" cy="13716000"/>
          </a:xfrm>
        </p:grpSpPr>
        <p:pic>
          <p:nvPicPr>
            <p:cNvPr id="8" name="Picture 3">
              <a:extLst>
                <a:ext uri="{FF2B5EF4-FFF2-40B4-BE49-F238E27FC236}">
                  <a16:creationId xmlns:a16="http://schemas.microsoft.com/office/drawing/2014/main" id="{F6C9192E-3006-9A48-A9C8-FBB29B5F35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939800"/>
              <a:ext cx="5689600" cy="6858000"/>
            </a:xfrm>
            <a:prstGeom prst="rect">
              <a:avLst/>
            </a:prstGeom>
          </p:spPr>
        </p:pic>
        <p:pic>
          <p:nvPicPr>
            <p:cNvPr id="9" name="Picture 4">
              <a:extLst>
                <a:ext uri="{FF2B5EF4-FFF2-40B4-BE49-F238E27FC236}">
                  <a16:creationId xmlns:a16="http://schemas.microsoft.com/office/drawing/2014/main" id="{2861B2A0-9912-EE43-9C9E-706AC4D9B5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9600" y="939800"/>
              <a:ext cx="5689600" cy="6858000"/>
            </a:xfrm>
            <a:prstGeom prst="rect">
              <a:avLst/>
            </a:prstGeom>
          </p:spPr>
        </p:pic>
        <p:pic>
          <p:nvPicPr>
            <p:cNvPr id="10" name="Picture 5">
              <a:extLst>
                <a:ext uri="{FF2B5EF4-FFF2-40B4-BE49-F238E27FC236}">
                  <a16:creationId xmlns:a16="http://schemas.microsoft.com/office/drawing/2014/main" id="{12E6852E-4DF9-024A-8529-9E451F04B8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797800"/>
              <a:ext cx="5689600" cy="6858000"/>
            </a:xfrm>
            <a:prstGeom prst="rect">
              <a:avLst/>
            </a:prstGeom>
          </p:spPr>
        </p:pic>
        <p:pic>
          <p:nvPicPr>
            <p:cNvPr id="11" name="Picture 6">
              <a:extLst>
                <a:ext uri="{FF2B5EF4-FFF2-40B4-BE49-F238E27FC236}">
                  <a16:creationId xmlns:a16="http://schemas.microsoft.com/office/drawing/2014/main" id="{25285856-BD4A-964C-BFB4-631A5E584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89600" y="7797800"/>
              <a:ext cx="5689600" cy="6858000"/>
            </a:xfrm>
            <a:prstGeom prst="rect">
              <a:avLst/>
            </a:prstGeom>
          </p:spPr>
        </p:pic>
      </p:grpSp>
      <p:sp>
        <p:nvSpPr>
          <p:cNvPr id="13" name="AutoShape 8">
            <a:extLst>
              <a:ext uri="{FF2B5EF4-FFF2-40B4-BE49-F238E27FC236}">
                <a16:creationId xmlns:a16="http://schemas.microsoft.com/office/drawing/2014/main" id="{588B5E89-C48F-0846-B35F-AF9E0D345BAF}"/>
              </a:ext>
            </a:extLst>
          </p:cNvPr>
          <p:cNvSpPr/>
          <p:nvPr/>
        </p:nvSpPr>
        <p:spPr>
          <a:xfrm>
            <a:off x="8991600" y="2381250"/>
            <a:ext cx="8153400" cy="952500"/>
          </a:xfrm>
          <a:prstGeom prst="rect">
            <a:avLst/>
          </a:prstGeom>
          <a:solidFill>
            <a:srgbClr val="2D5E9B"/>
          </a:solidFill>
        </p:spPr>
      </p:sp>
      <p:pic>
        <p:nvPicPr>
          <p:cNvPr id="16" name="Picture 11">
            <a:extLst>
              <a:ext uri="{FF2B5EF4-FFF2-40B4-BE49-F238E27FC236}">
                <a16:creationId xmlns:a16="http://schemas.microsoft.com/office/drawing/2014/main" id="{559A459D-3875-2547-AE0E-CD21295DFCF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7" name="Espace réservé du texte 16">
            <a:extLst>
              <a:ext uri="{FF2B5EF4-FFF2-40B4-BE49-F238E27FC236}">
                <a16:creationId xmlns:a16="http://schemas.microsoft.com/office/drawing/2014/main" id="{EDDEA73F-3B8B-FC4D-8C74-B3792D9D272B}"/>
              </a:ext>
            </a:extLst>
          </p:cNvPr>
          <p:cNvSpPr>
            <a:spLocks noGrp="1"/>
          </p:cNvSpPr>
          <p:nvPr>
            <p:ph type="body" sz="quarter" idx="10" hasCustomPrompt="1"/>
          </p:nvPr>
        </p:nvSpPr>
        <p:spPr>
          <a:xfrm>
            <a:off x="91705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8" name="Espace réservé du texte 16">
            <a:extLst>
              <a:ext uri="{FF2B5EF4-FFF2-40B4-BE49-F238E27FC236}">
                <a16:creationId xmlns:a16="http://schemas.microsoft.com/office/drawing/2014/main" id="{D911AB3A-E4C3-7943-BF72-B2CE4DA8AF00}"/>
              </a:ext>
            </a:extLst>
          </p:cNvPr>
          <p:cNvSpPr>
            <a:spLocks noGrp="1"/>
          </p:cNvSpPr>
          <p:nvPr>
            <p:ph type="body" sz="quarter" idx="11" hasCustomPrompt="1"/>
          </p:nvPr>
        </p:nvSpPr>
        <p:spPr>
          <a:xfrm>
            <a:off x="91440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_Deux contenus2">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291910E-9DFA-624D-BC8A-29A47DDD49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91801" y="0"/>
            <a:ext cx="7696200" cy="10287000"/>
          </a:xfrm>
          <a:prstGeom prst="rect">
            <a:avLst/>
          </a:prstGeom>
        </p:spPr>
      </p:pic>
      <p:pic>
        <p:nvPicPr>
          <p:cNvPr id="7" name="Picture 8">
            <a:extLst>
              <a:ext uri="{FF2B5EF4-FFF2-40B4-BE49-F238E27FC236}">
                <a16:creationId xmlns:a16="http://schemas.microsoft.com/office/drawing/2014/main" id="{410B2547-9BA6-E24A-9911-134FF1E256C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sp>
        <p:nvSpPr>
          <p:cNvPr id="9" name="AutoShape 8">
            <a:extLst>
              <a:ext uri="{FF2B5EF4-FFF2-40B4-BE49-F238E27FC236}">
                <a16:creationId xmlns:a16="http://schemas.microsoft.com/office/drawing/2014/main" id="{E2786B5C-C240-C345-9E3C-AB75B84E047B}"/>
              </a:ext>
            </a:extLst>
          </p:cNvPr>
          <p:cNvSpPr/>
          <p:nvPr userDrawn="1"/>
        </p:nvSpPr>
        <p:spPr>
          <a:xfrm>
            <a:off x="685800" y="2381250"/>
            <a:ext cx="8153400" cy="952500"/>
          </a:xfrm>
          <a:prstGeom prst="rect">
            <a:avLst/>
          </a:prstGeom>
          <a:solidFill>
            <a:srgbClr val="2D5E9B"/>
          </a:solidFill>
        </p:spPr>
      </p:sp>
      <p:sp>
        <p:nvSpPr>
          <p:cNvPr id="10" name="Espace réservé du texte 16">
            <a:extLst>
              <a:ext uri="{FF2B5EF4-FFF2-40B4-BE49-F238E27FC236}">
                <a16:creationId xmlns:a16="http://schemas.microsoft.com/office/drawing/2014/main" id="{A28EF26A-854B-E74C-8CF4-9749C2052181}"/>
              </a:ext>
            </a:extLst>
          </p:cNvPr>
          <p:cNvSpPr>
            <a:spLocks noGrp="1"/>
          </p:cNvSpPr>
          <p:nvPr>
            <p:ph type="body" sz="quarter" idx="10" hasCustomPrompt="1"/>
          </p:nvPr>
        </p:nvSpPr>
        <p:spPr>
          <a:xfrm>
            <a:off x="8647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1" name="Espace réservé du texte 16">
            <a:extLst>
              <a:ext uri="{FF2B5EF4-FFF2-40B4-BE49-F238E27FC236}">
                <a16:creationId xmlns:a16="http://schemas.microsoft.com/office/drawing/2014/main" id="{C789A83D-E96D-E746-8DD6-CEBF82E19B70}"/>
              </a:ext>
            </a:extLst>
          </p:cNvPr>
          <p:cNvSpPr>
            <a:spLocks noGrp="1"/>
          </p:cNvSpPr>
          <p:nvPr>
            <p:ph type="body" sz="quarter" idx="11" hasCustomPrompt="1"/>
          </p:nvPr>
        </p:nvSpPr>
        <p:spPr>
          <a:xfrm>
            <a:off x="8382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_Deux contenus2">
    <p:spTree>
      <p:nvGrpSpPr>
        <p:cNvPr id="1" name=""/>
        <p:cNvGrpSpPr/>
        <p:nvPr/>
      </p:nvGrpSpPr>
      <p:grpSpPr>
        <a:xfrm>
          <a:off x="0" y="0"/>
          <a:ext cx="0" cy="0"/>
          <a:chOff x="0" y="0"/>
          <a:chExt cx="0" cy="0"/>
        </a:xfrm>
      </p:grpSpPr>
      <p:sp>
        <p:nvSpPr>
          <p:cNvPr id="13" name="AutoShape 8">
            <a:extLst>
              <a:ext uri="{FF2B5EF4-FFF2-40B4-BE49-F238E27FC236}">
                <a16:creationId xmlns:a16="http://schemas.microsoft.com/office/drawing/2014/main" id="{588B5E89-C48F-0846-B35F-AF9E0D345BAF}"/>
              </a:ext>
            </a:extLst>
          </p:cNvPr>
          <p:cNvSpPr/>
          <p:nvPr/>
        </p:nvSpPr>
        <p:spPr>
          <a:xfrm>
            <a:off x="8991600" y="2381250"/>
            <a:ext cx="8153400" cy="952500"/>
          </a:xfrm>
          <a:prstGeom prst="rect">
            <a:avLst/>
          </a:prstGeom>
          <a:solidFill>
            <a:srgbClr val="2D5E9B"/>
          </a:solidFill>
        </p:spPr>
      </p:sp>
      <p:pic>
        <p:nvPicPr>
          <p:cNvPr id="16" name="Picture 11">
            <a:extLst>
              <a:ext uri="{FF2B5EF4-FFF2-40B4-BE49-F238E27FC236}">
                <a16:creationId xmlns:a16="http://schemas.microsoft.com/office/drawing/2014/main" id="{559A459D-3875-2547-AE0E-CD21295DFCF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4800285" y="8863108"/>
            <a:ext cx="2459015" cy="823963"/>
          </a:xfrm>
          <a:prstGeom prst="rect">
            <a:avLst/>
          </a:prstGeom>
        </p:spPr>
      </p:pic>
      <p:sp>
        <p:nvSpPr>
          <p:cNvPr id="17" name="Espace réservé du texte 16">
            <a:extLst>
              <a:ext uri="{FF2B5EF4-FFF2-40B4-BE49-F238E27FC236}">
                <a16:creationId xmlns:a16="http://schemas.microsoft.com/office/drawing/2014/main" id="{EDDEA73F-3B8B-FC4D-8C74-B3792D9D272B}"/>
              </a:ext>
            </a:extLst>
          </p:cNvPr>
          <p:cNvSpPr>
            <a:spLocks noGrp="1"/>
          </p:cNvSpPr>
          <p:nvPr>
            <p:ph type="body" sz="quarter" idx="10" hasCustomPrompt="1"/>
          </p:nvPr>
        </p:nvSpPr>
        <p:spPr>
          <a:xfrm>
            <a:off x="91705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8" name="Espace réservé du texte 16">
            <a:extLst>
              <a:ext uri="{FF2B5EF4-FFF2-40B4-BE49-F238E27FC236}">
                <a16:creationId xmlns:a16="http://schemas.microsoft.com/office/drawing/2014/main" id="{D911AB3A-E4C3-7943-BF72-B2CE4DA8AF00}"/>
              </a:ext>
            </a:extLst>
          </p:cNvPr>
          <p:cNvSpPr>
            <a:spLocks noGrp="1"/>
          </p:cNvSpPr>
          <p:nvPr>
            <p:ph type="body" sz="quarter" idx="11" hasCustomPrompt="1"/>
          </p:nvPr>
        </p:nvSpPr>
        <p:spPr>
          <a:xfrm>
            <a:off x="91440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grpSp>
        <p:nvGrpSpPr>
          <p:cNvPr id="12" name="Group 8">
            <a:extLst>
              <a:ext uri="{FF2B5EF4-FFF2-40B4-BE49-F238E27FC236}">
                <a16:creationId xmlns:a16="http://schemas.microsoft.com/office/drawing/2014/main" id="{DD023BAD-904D-ED4A-A534-3DD80A878CA8}"/>
              </a:ext>
            </a:extLst>
          </p:cNvPr>
          <p:cNvGrpSpPr/>
          <p:nvPr userDrawn="1"/>
        </p:nvGrpSpPr>
        <p:grpSpPr>
          <a:xfrm>
            <a:off x="0" y="0"/>
            <a:ext cx="8164289" cy="10287000"/>
            <a:chOff x="0" y="0"/>
            <a:chExt cx="10885718" cy="13716000"/>
          </a:xfrm>
        </p:grpSpPr>
        <p:pic>
          <p:nvPicPr>
            <p:cNvPr id="14" name="Picture 9">
              <a:extLst>
                <a:ext uri="{FF2B5EF4-FFF2-40B4-BE49-F238E27FC236}">
                  <a16:creationId xmlns:a16="http://schemas.microsoft.com/office/drawing/2014/main" id="{8C9318EA-CC88-6947-B8B8-73182F5A8B3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0885718" cy="13716000"/>
            </a:xfrm>
            <a:prstGeom prst="rect">
              <a:avLst/>
            </a:prstGeom>
          </p:spPr>
        </p:pic>
      </p:grpSp>
    </p:spTree>
    <p:extLst>
      <p:ext uri="{BB962C8B-B14F-4D97-AF65-F5344CB8AC3E}">
        <p14:creationId xmlns:p14="http://schemas.microsoft.com/office/powerpoint/2010/main" val="30080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_Slide %">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049BE06E-04E9-514B-90CA-D3D97905B77B}"/>
              </a:ext>
            </a:extLst>
          </p:cNvPr>
          <p:cNvSpPr/>
          <p:nvPr/>
        </p:nvSpPr>
        <p:spPr>
          <a:xfrm>
            <a:off x="1658193" y="2875030"/>
            <a:ext cx="7467600" cy="952500"/>
          </a:xfrm>
          <a:prstGeom prst="rect">
            <a:avLst/>
          </a:prstGeom>
          <a:solidFill>
            <a:srgbClr val="2D5E9B"/>
          </a:solidFill>
        </p:spPr>
      </p:sp>
      <p:grpSp>
        <p:nvGrpSpPr>
          <p:cNvPr id="9" name="Group 8">
            <a:extLst>
              <a:ext uri="{FF2B5EF4-FFF2-40B4-BE49-F238E27FC236}">
                <a16:creationId xmlns:a16="http://schemas.microsoft.com/office/drawing/2014/main" id="{A4CD75A8-9600-824D-B99D-1A165ABEC8D6}"/>
              </a:ext>
            </a:extLst>
          </p:cNvPr>
          <p:cNvGrpSpPr/>
          <p:nvPr userDrawn="1"/>
        </p:nvGrpSpPr>
        <p:grpSpPr>
          <a:xfrm>
            <a:off x="10123711" y="0"/>
            <a:ext cx="8164289" cy="10287000"/>
            <a:chOff x="0" y="0"/>
            <a:chExt cx="10885718" cy="13716000"/>
          </a:xfrm>
        </p:grpSpPr>
        <p:pic>
          <p:nvPicPr>
            <p:cNvPr id="10" name="Picture 9">
              <a:extLst>
                <a:ext uri="{FF2B5EF4-FFF2-40B4-BE49-F238E27FC236}">
                  <a16:creationId xmlns:a16="http://schemas.microsoft.com/office/drawing/2014/main" id="{614D2786-7B38-754C-A9FC-EC2A2D0521D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0885718" cy="13716000"/>
            </a:xfrm>
            <a:prstGeom prst="rect">
              <a:avLst/>
            </a:prstGeom>
          </p:spPr>
        </p:pic>
      </p:grpSp>
      <p:pic>
        <p:nvPicPr>
          <p:cNvPr id="11" name="Picture 10">
            <a:extLst>
              <a:ext uri="{FF2B5EF4-FFF2-40B4-BE49-F238E27FC236}">
                <a16:creationId xmlns:a16="http://schemas.microsoft.com/office/drawing/2014/main" id="{6C963E3E-FFC6-5A44-A4D0-0253132E097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658193" y="8846318"/>
            <a:ext cx="2459015" cy="823963"/>
          </a:xfrm>
          <a:prstGeom prst="rect">
            <a:avLst/>
          </a:prstGeom>
        </p:spPr>
      </p:pic>
      <p:sp>
        <p:nvSpPr>
          <p:cNvPr id="12" name="Espace réservé du texte 18">
            <a:extLst>
              <a:ext uri="{FF2B5EF4-FFF2-40B4-BE49-F238E27FC236}">
                <a16:creationId xmlns:a16="http://schemas.microsoft.com/office/drawing/2014/main" id="{75A7BCD4-69D8-2D4D-9208-9BB4F73AFEF6}"/>
              </a:ext>
            </a:extLst>
          </p:cNvPr>
          <p:cNvSpPr>
            <a:spLocks noGrp="1"/>
          </p:cNvSpPr>
          <p:nvPr>
            <p:ph type="body" sz="quarter" idx="12" hasCustomPrompt="1"/>
          </p:nvPr>
        </p:nvSpPr>
        <p:spPr>
          <a:xfrm>
            <a:off x="1658193" y="2972633"/>
            <a:ext cx="7993807" cy="812052"/>
          </a:xfrm>
          <a:prstGeom prst="rect">
            <a:avLst/>
          </a:prstGeom>
        </p:spPr>
        <p:txBody>
          <a:bodyPr/>
          <a:lstStyle>
            <a:lvl1pPr>
              <a:buNone/>
              <a:defRPr lang="fr-FR" sz="4000" kern="1200" spc="200" dirty="0">
                <a:solidFill>
                  <a:schemeClr val="bg1"/>
                </a:solidFill>
                <a:latin typeface="Roboto Condensed Bold"/>
                <a:ea typeface="+mn-ea"/>
                <a:cs typeface="+mn-cs"/>
              </a:defRPr>
            </a:lvl1pPr>
          </a:lstStyle>
          <a:p>
            <a:pPr lvl="0"/>
            <a:r>
              <a:rPr lang="fr-FR" dirty="0"/>
              <a:t>SOUS-TITRE</a:t>
            </a:r>
          </a:p>
        </p:txBody>
      </p:sp>
      <p:sp>
        <p:nvSpPr>
          <p:cNvPr id="13" name="Espace réservé du texte 18">
            <a:extLst>
              <a:ext uri="{FF2B5EF4-FFF2-40B4-BE49-F238E27FC236}">
                <a16:creationId xmlns:a16="http://schemas.microsoft.com/office/drawing/2014/main" id="{CFB1EBB0-F066-1543-9643-FFC690794284}"/>
              </a:ext>
            </a:extLst>
          </p:cNvPr>
          <p:cNvSpPr>
            <a:spLocks noGrp="1"/>
          </p:cNvSpPr>
          <p:nvPr>
            <p:ph type="body" sz="quarter" idx="13" hasCustomPrompt="1"/>
          </p:nvPr>
        </p:nvSpPr>
        <p:spPr>
          <a:xfrm>
            <a:off x="1658193" y="4000500"/>
            <a:ext cx="7993807" cy="1568943"/>
          </a:xfrm>
          <a:prstGeom prst="rect">
            <a:avLst/>
          </a:prstGeom>
        </p:spPr>
        <p:txBody>
          <a:bodyPr/>
          <a:lstStyle>
            <a:lvl1pPr>
              <a:buNone/>
              <a:defRPr lang="fr-FR" sz="12000" kern="1200" spc="480" dirty="0" smtClean="0">
                <a:solidFill>
                  <a:srgbClr val="2D5E9B"/>
                </a:solidFill>
                <a:latin typeface="Roboto Condensed Bold"/>
                <a:ea typeface="+mn-ea"/>
                <a:cs typeface="+mn-cs"/>
              </a:defRPr>
            </a:lvl1pPr>
          </a:lstStyle>
          <a:p>
            <a:pPr lvl="0"/>
            <a:r>
              <a:rPr lang="fr-FR" dirty="0"/>
              <a:t>..%</a:t>
            </a:r>
          </a:p>
        </p:txBody>
      </p:sp>
      <p:sp>
        <p:nvSpPr>
          <p:cNvPr id="14" name="Espace réservé du texte 16">
            <a:extLst>
              <a:ext uri="{FF2B5EF4-FFF2-40B4-BE49-F238E27FC236}">
                <a16:creationId xmlns:a16="http://schemas.microsoft.com/office/drawing/2014/main" id="{969BE6EC-46EB-B94F-BF29-9BEAB84377EF}"/>
              </a:ext>
            </a:extLst>
          </p:cNvPr>
          <p:cNvSpPr>
            <a:spLocks noGrp="1"/>
          </p:cNvSpPr>
          <p:nvPr>
            <p:ph type="body" sz="quarter" idx="14" hasCustomPrompt="1"/>
          </p:nvPr>
        </p:nvSpPr>
        <p:spPr>
          <a:xfrm>
            <a:off x="1658193" y="5869057"/>
            <a:ext cx="7993807" cy="493643"/>
          </a:xfrm>
          <a:prstGeom prst="rect">
            <a:avLst/>
          </a:prstGeom>
        </p:spPr>
        <p:txBody>
          <a:bodyPr/>
          <a:lstStyle>
            <a:lvl1pPr>
              <a:lnSpc>
                <a:spcPct val="100000"/>
              </a:lnSpc>
              <a:spcBef>
                <a:spcPts val="1632"/>
              </a:spcBef>
              <a:buNone/>
              <a:defRPr lang="fr-FR" sz="3000" kern="1200" spc="150" dirty="0">
                <a:solidFill>
                  <a:srgbClr val="222222"/>
                </a:solidFill>
                <a:latin typeface="Roboto Bold"/>
                <a:ea typeface="+mn-ea"/>
                <a:cs typeface="+mn-cs"/>
              </a:defRPr>
            </a:lvl1pPr>
          </a:lstStyle>
          <a:p>
            <a:pPr marL="0" lvl="0" indent="0" algn="l" defTabSz="914400" rtl="0" eaLnBrk="1" latinLnBrk="0" hangingPunct="1">
              <a:lnSpc>
                <a:spcPts val="3750"/>
              </a:lnSpc>
            </a:pPr>
            <a:r>
              <a:rPr lang="fr-FR" dirty="0"/>
              <a:t>TEXTE</a:t>
            </a:r>
          </a:p>
        </p:txBody>
      </p:sp>
      <p:sp>
        <p:nvSpPr>
          <p:cNvPr id="15" name="Espace réservé du texte 16">
            <a:extLst>
              <a:ext uri="{FF2B5EF4-FFF2-40B4-BE49-F238E27FC236}">
                <a16:creationId xmlns:a16="http://schemas.microsoft.com/office/drawing/2014/main" id="{26BC5DF6-950A-D048-94E3-0798E8E63E47}"/>
              </a:ext>
            </a:extLst>
          </p:cNvPr>
          <p:cNvSpPr>
            <a:spLocks noGrp="1"/>
          </p:cNvSpPr>
          <p:nvPr>
            <p:ph type="body" sz="quarter" idx="15" hasCustomPrompt="1"/>
          </p:nvPr>
        </p:nvSpPr>
        <p:spPr>
          <a:xfrm>
            <a:off x="1658192" y="6502316"/>
            <a:ext cx="8095407" cy="1994731"/>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extLst>
      <p:ext uri="{BB962C8B-B14F-4D97-AF65-F5344CB8AC3E}">
        <p14:creationId xmlns:p14="http://schemas.microsoft.com/office/powerpoint/2010/main" val="276746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_Analyse Morphologique">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BDCA31C-CC7B-1E4C-BE1F-ABC08731F6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pic>
        <p:nvPicPr>
          <p:cNvPr id="3" name="Image 2">
            <a:extLst>
              <a:ext uri="{FF2B5EF4-FFF2-40B4-BE49-F238E27FC236}">
                <a16:creationId xmlns:a16="http://schemas.microsoft.com/office/drawing/2014/main" id="{47C97902-7869-474E-9426-63C14908FB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3182600" y="1432117"/>
            <a:ext cx="4076700" cy="8113235"/>
          </a:xfrm>
          <a:prstGeom prst="rect">
            <a:avLst/>
          </a:prstGeom>
        </p:spPr>
      </p:pic>
      <p:pic>
        <p:nvPicPr>
          <p:cNvPr id="7" name="Picture 8">
            <a:extLst>
              <a:ext uri="{FF2B5EF4-FFF2-40B4-BE49-F238E27FC236}">
                <a16:creationId xmlns:a16="http://schemas.microsoft.com/office/drawing/2014/main" id="{F8A58771-7C1A-7746-9CD3-EF97FA9690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028700" y="8846318"/>
            <a:ext cx="2459015" cy="823963"/>
          </a:xfrm>
          <a:prstGeom prst="rect">
            <a:avLst/>
          </a:prstGeom>
        </p:spPr>
      </p:pic>
      <p:sp>
        <p:nvSpPr>
          <p:cNvPr id="8" name="AutoShape 8">
            <a:extLst>
              <a:ext uri="{FF2B5EF4-FFF2-40B4-BE49-F238E27FC236}">
                <a16:creationId xmlns:a16="http://schemas.microsoft.com/office/drawing/2014/main" id="{2443CE77-2747-0D43-BB2E-242E1E8E99EE}"/>
              </a:ext>
            </a:extLst>
          </p:cNvPr>
          <p:cNvSpPr/>
          <p:nvPr userDrawn="1"/>
        </p:nvSpPr>
        <p:spPr>
          <a:xfrm>
            <a:off x="685800" y="2381250"/>
            <a:ext cx="8153400" cy="952500"/>
          </a:xfrm>
          <a:prstGeom prst="rect">
            <a:avLst/>
          </a:prstGeom>
          <a:solidFill>
            <a:srgbClr val="2D5E9B"/>
          </a:solidFill>
        </p:spPr>
      </p:sp>
      <p:sp>
        <p:nvSpPr>
          <p:cNvPr id="9" name="Espace réservé du texte 16">
            <a:extLst>
              <a:ext uri="{FF2B5EF4-FFF2-40B4-BE49-F238E27FC236}">
                <a16:creationId xmlns:a16="http://schemas.microsoft.com/office/drawing/2014/main" id="{E7055B28-C0E5-AA48-85BC-72280210B858}"/>
              </a:ext>
            </a:extLst>
          </p:cNvPr>
          <p:cNvSpPr>
            <a:spLocks noGrp="1"/>
          </p:cNvSpPr>
          <p:nvPr>
            <p:ph type="body" sz="quarter" idx="10" hasCustomPrompt="1"/>
          </p:nvPr>
        </p:nvSpPr>
        <p:spPr>
          <a:xfrm>
            <a:off x="864781" y="2495643"/>
            <a:ext cx="5854700" cy="723713"/>
          </a:xfrm>
          <a:prstGeom prst="rect">
            <a:avLst/>
          </a:prstGeom>
        </p:spPr>
        <p:txBody>
          <a:bodyPr/>
          <a:lstStyle>
            <a:lvl1pPr>
              <a:lnSpc>
                <a:spcPct val="100000"/>
              </a:lnSpc>
              <a:spcBef>
                <a:spcPts val="1632"/>
              </a:spcBef>
              <a:buNone/>
              <a:defRPr lang="fr-FR" sz="4000" kern="1200" spc="200" dirty="0">
                <a:solidFill>
                  <a:srgbClr val="FFFFFF"/>
                </a:solidFill>
                <a:latin typeface="Roboto Condensed Bold"/>
                <a:ea typeface="+mn-ea"/>
                <a:cs typeface="+mn-cs"/>
              </a:defRPr>
            </a:lvl1pPr>
          </a:lstStyle>
          <a:p>
            <a:pPr lvl="0"/>
            <a:r>
              <a:rPr lang="fr-FR" dirty="0"/>
              <a:t>TITRE</a:t>
            </a:r>
          </a:p>
        </p:txBody>
      </p:sp>
      <p:sp>
        <p:nvSpPr>
          <p:cNvPr id="10" name="Espace réservé du texte 16">
            <a:extLst>
              <a:ext uri="{FF2B5EF4-FFF2-40B4-BE49-F238E27FC236}">
                <a16:creationId xmlns:a16="http://schemas.microsoft.com/office/drawing/2014/main" id="{8A64C858-AAD7-654B-BABA-D06AF6BF00D2}"/>
              </a:ext>
            </a:extLst>
          </p:cNvPr>
          <p:cNvSpPr>
            <a:spLocks noGrp="1"/>
          </p:cNvSpPr>
          <p:nvPr>
            <p:ph type="body" sz="quarter" idx="11" hasCustomPrompt="1"/>
          </p:nvPr>
        </p:nvSpPr>
        <p:spPr>
          <a:xfrm>
            <a:off x="838200" y="3814857"/>
            <a:ext cx="7993808" cy="4500468"/>
          </a:xfrm>
          <a:prstGeom prst="rect">
            <a:avLst/>
          </a:prstGeom>
        </p:spPr>
        <p:txBody>
          <a:bodyPr/>
          <a:lstStyle>
            <a:lvl1pPr>
              <a:lnSpc>
                <a:spcPct val="100000"/>
              </a:lnSpc>
              <a:spcBef>
                <a:spcPts val="1632"/>
              </a:spcBef>
              <a:buNone/>
              <a:defRPr lang="fr-FR" sz="2500" kern="1200" spc="50" dirty="0">
                <a:solidFill>
                  <a:srgbClr val="737373"/>
                </a:solidFill>
                <a:latin typeface="Candara" panose="020E0502030303020204" pitchFamily="34" charset="0"/>
                <a:ea typeface="+mn-ea"/>
                <a:cs typeface="+mn-cs"/>
              </a:defRPr>
            </a:lvl1pPr>
          </a:lstStyle>
          <a:p>
            <a:pPr marL="0" lvl="0" indent="0" algn="l" defTabSz="914400" rtl="0" eaLnBrk="1" latinLnBrk="0" hangingPunct="1">
              <a:lnSpc>
                <a:spcPts val="3750"/>
              </a:lnSpc>
            </a:pPr>
            <a:r>
              <a:rPr lang="fr-FR" dirty="0"/>
              <a:t>Texte</a:t>
            </a:r>
          </a:p>
        </p:txBody>
      </p:sp>
    </p:spTree>
    <p:extLst>
      <p:ext uri="{BB962C8B-B14F-4D97-AF65-F5344CB8AC3E}">
        <p14:creationId xmlns:p14="http://schemas.microsoft.com/office/powerpoint/2010/main" val="6406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66" r:id="rId4"/>
    <p:sldLayoutId id="2147483651" r:id="rId5"/>
    <p:sldLayoutId id="2147483652" r:id="rId6"/>
    <p:sldLayoutId id="2147483672" r:id="rId7"/>
    <p:sldLayoutId id="2147483661" r:id="rId8"/>
    <p:sldLayoutId id="2147483669" r:id="rId9"/>
    <p:sldLayoutId id="2147483670" r:id="rId10"/>
    <p:sldLayoutId id="2147483671" r:id="rId11"/>
    <p:sldLayoutId id="2147483667" r:id="rId12"/>
    <p:sldLayoutId id="2147483653" r:id="rId13"/>
    <p:sldLayoutId id="2147483654" r:id="rId14"/>
    <p:sldLayoutId id="2147483657" r:id="rId15"/>
    <p:sldLayoutId id="2147483658" r:id="rId16"/>
    <p:sldLayoutId id="2147483673" r:id="rId17"/>
    <p:sldLayoutId id="2147483656" r:id="rId18"/>
    <p:sldLayoutId id="2147483659" r:id="rId19"/>
    <p:sldLayoutId id="2147483660" r:id="rId20"/>
    <p:sldLayoutId id="2147483662" r:id="rId21"/>
    <p:sldLayoutId id="2147483663" r:id="rId22"/>
    <p:sldLayoutId id="2147483664" r:id="rId23"/>
    <p:sldLayoutId id="214748366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7.png"/><Relationship Id="rId11" Type="http://schemas.microsoft.com/office/2007/relationships/hdphoto" Target="../media/hdphoto3.wdp"/><Relationship Id="rId5" Type="http://schemas.openxmlformats.org/officeDocument/2006/relationships/image" Target="../media/image36.png"/><Relationship Id="rId10" Type="http://schemas.microsoft.com/office/2007/relationships/hdphoto" Target="../media/hdphoto2.wdp"/><Relationship Id="rId4" Type="http://schemas.openxmlformats.org/officeDocument/2006/relationships/image" Target="../media/image35.emf"/><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hyperlink" Target="https://demo.gorille.tech/"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26.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0BF1DED-F39C-BE4C-A8D9-E146C6F9171A}"/>
              </a:ext>
            </a:extLst>
          </p:cNvPr>
          <p:cNvSpPr>
            <a:spLocks noGrp="1"/>
          </p:cNvSpPr>
          <p:nvPr>
            <p:ph type="body" sz="quarter" idx="11"/>
          </p:nvPr>
        </p:nvSpPr>
        <p:spPr/>
        <p:txBody>
          <a:bodyPr/>
          <a:lstStyle/>
          <a:p>
            <a:r>
              <a:rPr lang="fr-FR" dirty="0"/>
              <a:t>GORILLE </a:t>
            </a:r>
          </a:p>
          <a:p>
            <a:r>
              <a:rPr lang="fr-FR" sz="2800" dirty="0"/>
              <a:t>ANTIVIRUS FOR UNKNOWN THREATS</a:t>
            </a:r>
          </a:p>
          <a:p>
            <a:endParaRPr lang="fr-FR" sz="2800" dirty="0"/>
          </a:p>
          <a:p>
            <a:r>
              <a:rPr lang="fr-FR" sz="2800" dirty="0"/>
              <a:t>A </a:t>
            </a:r>
            <a:r>
              <a:rPr lang="fr-FR" sz="2800" dirty="0" err="1"/>
              <a:t>countermeasure</a:t>
            </a:r>
            <a:r>
              <a:rPr lang="fr-FR" sz="2800" dirty="0"/>
              <a:t> to </a:t>
            </a:r>
            <a:r>
              <a:rPr lang="fr-FR" sz="2800" dirty="0" err="1"/>
              <a:t>protect</a:t>
            </a:r>
            <a:r>
              <a:rPr lang="fr-FR" sz="2800" dirty="0"/>
              <a:t> </a:t>
            </a:r>
            <a:r>
              <a:rPr lang="fr-FR" sz="2800" dirty="0" err="1"/>
              <a:t>your</a:t>
            </a:r>
            <a:r>
              <a:rPr lang="fr-FR" sz="2800" dirty="0"/>
              <a:t> IT </a:t>
            </a:r>
            <a:r>
              <a:rPr lang="fr-FR" sz="2800" dirty="0" err="1"/>
              <a:t>systems</a:t>
            </a:r>
            <a:endParaRPr lang="fr-FR" sz="2800" dirty="0"/>
          </a:p>
        </p:txBody>
      </p:sp>
      <p:pic>
        <p:nvPicPr>
          <p:cNvPr id="6" name="Image 5">
            <a:extLst>
              <a:ext uri="{FF2B5EF4-FFF2-40B4-BE49-F238E27FC236}">
                <a16:creationId xmlns:a16="http://schemas.microsoft.com/office/drawing/2014/main" id="{B685F230-C2EF-EE4D-B217-550155B965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5112" y="-455"/>
            <a:ext cx="8887611" cy="10287000"/>
          </a:xfrm>
          <a:prstGeom prst="rect">
            <a:avLst/>
          </a:prstGeom>
        </p:spPr>
      </p:pic>
      <p:sp>
        <p:nvSpPr>
          <p:cNvPr id="7" name="Rectangle 6">
            <a:extLst>
              <a:ext uri="{FF2B5EF4-FFF2-40B4-BE49-F238E27FC236}">
                <a16:creationId xmlns:a16="http://schemas.microsoft.com/office/drawing/2014/main" id="{BD88843F-7504-D346-865B-B9C34DDEB646}"/>
              </a:ext>
            </a:extLst>
          </p:cNvPr>
          <p:cNvSpPr/>
          <p:nvPr/>
        </p:nvSpPr>
        <p:spPr>
          <a:xfrm>
            <a:off x="-217040" y="390972"/>
            <a:ext cx="3600400" cy="44644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75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9521A76-C4CA-D34D-AD1C-D8C391B613FA}"/>
              </a:ext>
            </a:extLst>
          </p:cNvPr>
          <p:cNvSpPr>
            <a:spLocks noGrp="1"/>
          </p:cNvSpPr>
          <p:nvPr>
            <p:ph type="body" sz="quarter" idx="10"/>
          </p:nvPr>
        </p:nvSpPr>
        <p:spPr>
          <a:xfrm>
            <a:off x="864780" y="2495643"/>
            <a:ext cx="7775163" cy="723713"/>
          </a:xfrm>
        </p:spPr>
        <p:txBody>
          <a:bodyPr/>
          <a:lstStyle/>
          <a:p>
            <a:r>
              <a:rPr lang="fr-FR" sz="3200" dirty="0"/>
              <a:t>BEHAVIOR ANALYSIS IS UNSUFFICIENT</a:t>
            </a:r>
          </a:p>
        </p:txBody>
      </p:sp>
      <p:sp>
        <p:nvSpPr>
          <p:cNvPr id="7" name="Espace réservé du texte 2">
            <a:extLst>
              <a:ext uri="{FF2B5EF4-FFF2-40B4-BE49-F238E27FC236}">
                <a16:creationId xmlns:a16="http://schemas.microsoft.com/office/drawing/2014/main" id="{758D07EB-5671-BE45-9F1B-2D92D6090842}"/>
              </a:ext>
            </a:extLst>
          </p:cNvPr>
          <p:cNvSpPr>
            <a:spLocks noGrp="1"/>
          </p:cNvSpPr>
          <p:nvPr>
            <p:ph type="body" sz="quarter" idx="11"/>
          </p:nvPr>
        </p:nvSpPr>
        <p:spPr>
          <a:xfrm>
            <a:off x="838200" y="3814857"/>
            <a:ext cx="7993808" cy="4500468"/>
          </a:xfrm>
        </p:spPr>
        <p:txBody>
          <a:bodyPr/>
          <a:lstStyle/>
          <a:p>
            <a:pPr>
              <a:buBlip>
                <a:blip r:embed="rId2"/>
              </a:buBlip>
            </a:pPr>
            <a:r>
              <a:rPr lang="fr-FR" dirty="0"/>
              <a:t>Course of action identification. System calls, Library calls, interaction </a:t>
            </a:r>
            <a:r>
              <a:rPr lang="fr-FR" dirty="0" err="1"/>
              <a:t>with</a:t>
            </a:r>
            <a:r>
              <a:rPr lang="fr-FR" dirty="0"/>
              <a:t> the network, etc.</a:t>
            </a:r>
          </a:p>
          <a:p>
            <a:pPr>
              <a:buBlip>
                <a:blip r:embed="rId2"/>
              </a:buBlip>
            </a:pPr>
            <a:r>
              <a:rPr lang="fr-FR" dirty="0"/>
              <a:t>2 </a:t>
            </a:r>
            <a:r>
              <a:rPr lang="fr-FR" dirty="0" err="1"/>
              <a:t>approaches</a:t>
            </a:r>
            <a:endParaRPr lang="fr-FR" dirty="0"/>
          </a:p>
          <a:p>
            <a:pPr lvl="1">
              <a:buFont typeface="Arial" panose="020B0604020202020204" pitchFamily="34" charset="0"/>
              <a:buChar char="•"/>
            </a:pPr>
            <a:r>
              <a:rPr lang="fr-FR" sz="2500" dirty="0" err="1">
                <a:solidFill>
                  <a:schemeClr val="accent2"/>
                </a:solidFill>
              </a:rPr>
              <a:t>Detection</a:t>
            </a:r>
            <a:r>
              <a:rPr lang="fr-FR" sz="2500" dirty="0">
                <a:solidFill>
                  <a:schemeClr val="accent2"/>
                </a:solidFill>
              </a:rPr>
              <a:t> of </a:t>
            </a:r>
            <a:r>
              <a:rPr lang="fr-FR" sz="2500" dirty="0" err="1">
                <a:solidFill>
                  <a:schemeClr val="accent2"/>
                </a:solidFill>
              </a:rPr>
              <a:t>anomaly</a:t>
            </a:r>
            <a:r>
              <a:rPr lang="fr-FR" sz="2500" dirty="0">
                <a:solidFill>
                  <a:schemeClr val="accent2"/>
                </a:solidFill>
              </a:rPr>
              <a:t> vs normal </a:t>
            </a:r>
            <a:r>
              <a:rPr lang="fr-FR" sz="2500" dirty="0" err="1">
                <a:solidFill>
                  <a:schemeClr val="accent2"/>
                </a:solidFill>
              </a:rPr>
              <a:t>regular</a:t>
            </a:r>
            <a:r>
              <a:rPr lang="fr-FR" sz="2500" dirty="0">
                <a:solidFill>
                  <a:schemeClr val="accent2"/>
                </a:solidFill>
              </a:rPr>
              <a:t> </a:t>
            </a:r>
            <a:r>
              <a:rPr lang="fr-FR" sz="2500" dirty="0" err="1">
                <a:solidFill>
                  <a:schemeClr val="accent2"/>
                </a:solidFill>
              </a:rPr>
              <a:t>behavior</a:t>
            </a:r>
            <a:endParaRPr lang="fr-FR" sz="2500" dirty="0">
              <a:solidFill>
                <a:schemeClr val="accent2"/>
              </a:solidFill>
            </a:endParaRPr>
          </a:p>
          <a:p>
            <a:pPr lvl="1">
              <a:buFont typeface="Arial" panose="020B0604020202020204" pitchFamily="34" charset="0"/>
              <a:buChar char="•"/>
            </a:pPr>
            <a:r>
              <a:rPr lang="fr-FR" sz="2500" dirty="0" err="1">
                <a:solidFill>
                  <a:schemeClr val="accent2"/>
                </a:solidFill>
              </a:rPr>
              <a:t>Detection</a:t>
            </a:r>
            <a:r>
              <a:rPr lang="fr-FR" sz="2500" dirty="0">
                <a:solidFill>
                  <a:schemeClr val="accent2"/>
                </a:solidFill>
              </a:rPr>
              <a:t> </a:t>
            </a:r>
            <a:r>
              <a:rPr lang="fr-FR" sz="2500" dirty="0" err="1">
                <a:solidFill>
                  <a:schemeClr val="accent2"/>
                </a:solidFill>
              </a:rPr>
              <a:t>from</a:t>
            </a:r>
            <a:r>
              <a:rPr lang="fr-FR" sz="2500" dirty="0">
                <a:solidFill>
                  <a:schemeClr val="accent2"/>
                </a:solidFill>
              </a:rPr>
              <a:t> </a:t>
            </a:r>
            <a:r>
              <a:rPr lang="fr-FR" sz="2500" dirty="0" err="1">
                <a:solidFill>
                  <a:schemeClr val="accent2"/>
                </a:solidFill>
              </a:rPr>
              <a:t>abnormal</a:t>
            </a:r>
            <a:r>
              <a:rPr lang="fr-FR" sz="2500" dirty="0">
                <a:solidFill>
                  <a:schemeClr val="accent2"/>
                </a:solidFill>
              </a:rPr>
              <a:t> </a:t>
            </a:r>
            <a:r>
              <a:rPr lang="fr-FR" sz="2500" dirty="0" err="1">
                <a:solidFill>
                  <a:schemeClr val="accent2"/>
                </a:solidFill>
              </a:rPr>
              <a:t>behavior</a:t>
            </a:r>
            <a:endParaRPr lang="fr-FR" sz="2500" dirty="0">
              <a:solidFill>
                <a:schemeClr val="accent2"/>
              </a:solidFill>
            </a:endParaRPr>
          </a:p>
          <a:p>
            <a:pPr>
              <a:buBlip>
                <a:blip r:embed="rId2"/>
              </a:buBlip>
            </a:pPr>
            <a:r>
              <a:rPr lang="fr-FR" dirty="0"/>
              <a:t>CONS</a:t>
            </a:r>
          </a:p>
          <a:p>
            <a:pPr lvl="1">
              <a:buFont typeface="Arial" panose="020B0604020202020204" pitchFamily="34" charset="0"/>
              <a:buChar char="•"/>
            </a:pPr>
            <a:r>
              <a:rPr lang="fr-FR" sz="2500" dirty="0">
                <a:solidFill>
                  <a:schemeClr val="accent2"/>
                </a:solidFill>
              </a:rPr>
              <a:t>Hard to </a:t>
            </a:r>
            <a:r>
              <a:rPr lang="fr-FR" sz="2500" dirty="0" err="1">
                <a:solidFill>
                  <a:schemeClr val="accent2"/>
                </a:solidFill>
              </a:rPr>
              <a:t>say</a:t>
            </a:r>
            <a:r>
              <a:rPr lang="fr-FR" sz="2500" dirty="0">
                <a:solidFill>
                  <a:schemeClr val="accent2"/>
                </a:solidFill>
              </a:rPr>
              <a:t> </a:t>
            </a:r>
            <a:r>
              <a:rPr lang="fr-FR" sz="2500" dirty="0" err="1">
                <a:solidFill>
                  <a:schemeClr val="accent2"/>
                </a:solidFill>
              </a:rPr>
              <a:t>what</a:t>
            </a:r>
            <a:r>
              <a:rPr lang="fr-FR" sz="2500" dirty="0">
                <a:solidFill>
                  <a:schemeClr val="accent2"/>
                </a:solidFill>
              </a:rPr>
              <a:t> </a:t>
            </a:r>
            <a:r>
              <a:rPr lang="fr-FR" sz="2500" dirty="0" err="1">
                <a:solidFill>
                  <a:schemeClr val="accent2"/>
                </a:solidFill>
              </a:rPr>
              <a:t>is</a:t>
            </a:r>
            <a:r>
              <a:rPr lang="fr-FR" sz="2500" dirty="0">
                <a:solidFill>
                  <a:schemeClr val="accent2"/>
                </a:solidFill>
              </a:rPr>
              <a:t> </a:t>
            </a:r>
            <a:r>
              <a:rPr lang="fr-FR" sz="2500" dirty="0" err="1">
                <a:solidFill>
                  <a:schemeClr val="accent2"/>
                </a:solidFill>
              </a:rPr>
              <a:t>legitimate</a:t>
            </a:r>
            <a:r>
              <a:rPr lang="fr-FR" sz="2500" dirty="0">
                <a:solidFill>
                  <a:schemeClr val="accent2"/>
                </a:solidFill>
              </a:rPr>
              <a:t> or not</a:t>
            </a:r>
          </a:p>
          <a:p>
            <a:pPr lvl="1">
              <a:buFont typeface="Arial" panose="020B0604020202020204" pitchFamily="34" charset="0"/>
              <a:buChar char="•"/>
            </a:pPr>
            <a:r>
              <a:rPr lang="fr-FR" sz="2500" dirty="0">
                <a:solidFill>
                  <a:schemeClr val="accent2"/>
                </a:solidFill>
              </a:rPr>
              <a:t>Hard to </a:t>
            </a:r>
            <a:r>
              <a:rPr lang="fr-FR" sz="2500" dirty="0" err="1">
                <a:solidFill>
                  <a:schemeClr val="accent2"/>
                </a:solidFill>
              </a:rPr>
              <a:t>maintain</a:t>
            </a:r>
            <a:r>
              <a:rPr lang="fr-FR" sz="2500" dirty="0">
                <a:solidFill>
                  <a:schemeClr val="accent2"/>
                </a:solidFill>
              </a:rPr>
              <a:t> in practices</a:t>
            </a:r>
          </a:p>
          <a:p>
            <a:pPr lvl="1">
              <a:buFont typeface="Arial" panose="020B0604020202020204" pitchFamily="34" charset="0"/>
              <a:buChar char="•"/>
            </a:pPr>
            <a:r>
              <a:rPr lang="fr-FR" sz="2500" dirty="0" err="1">
                <a:solidFill>
                  <a:schemeClr val="accent2"/>
                </a:solidFill>
              </a:rPr>
              <a:t>Features</a:t>
            </a:r>
            <a:r>
              <a:rPr lang="fr-FR" sz="2500" dirty="0">
                <a:solidFill>
                  <a:schemeClr val="accent2"/>
                </a:solidFill>
              </a:rPr>
              <a:t> </a:t>
            </a:r>
            <a:r>
              <a:rPr lang="fr-FR" sz="2500" dirty="0" err="1">
                <a:solidFill>
                  <a:schemeClr val="accent2"/>
                </a:solidFill>
              </a:rPr>
              <a:t>obfuscation</a:t>
            </a:r>
            <a:endParaRPr lang="fr-FR" sz="2500" dirty="0">
              <a:solidFill>
                <a:schemeClr val="accent2"/>
              </a:solidFill>
            </a:endParaRPr>
          </a:p>
          <a:p>
            <a:pPr marL="0" indent="0"/>
            <a:endParaRPr lang="fr-FR" dirty="0"/>
          </a:p>
        </p:txBody>
      </p:sp>
      <p:pic>
        <p:nvPicPr>
          <p:cNvPr id="8" name="Image 7">
            <a:extLst>
              <a:ext uri="{FF2B5EF4-FFF2-40B4-BE49-F238E27FC236}">
                <a16:creationId xmlns:a16="http://schemas.microsoft.com/office/drawing/2014/main" id="{C3485F2A-77C9-584B-B860-D4BDF128D4D1}"/>
              </a:ext>
            </a:extLst>
          </p:cNvPr>
          <p:cNvPicPr>
            <a:picLocks noChangeAspect="1"/>
          </p:cNvPicPr>
          <p:nvPr/>
        </p:nvPicPr>
        <p:blipFill>
          <a:blip r:embed="rId3"/>
          <a:stretch>
            <a:fillRect/>
          </a:stretch>
        </p:blipFill>
        <p:spPr>
          <a:xfrm>
            <a:off x="9936088" y="4890341"/>
            <a:ext cx="6807200" cy="2349500"/>
          </a:xfrm>
          <a:prstGeom prst="rect">
            <a:avLst/>
          </a:prstGeom>
        </p:spPr>
      </p:pic>
      <p:sp>
        <p:nvSpPr>
          <p:cNvPr id="9" name="ZoneTexte 8">
            <a:extLst>
              <a:ext uri="{FF2B5EF4-FFF2-40B4-BE49-F238E27FC236}">
                <a16:creationId xmlns:a16="http://schemas.microsoft.com/office/drawing/2014/main" id="{C5A5515D-1F58-A14C-A7EC-7592F2FF1813}"/>
              </a:ext>
            </a:extLst>
          </p:cNvPr>
          <p:cNvSpPr txBox="1"/>
          <p:nvPr/>
        </p:nvSpPr>
        <p:spPr>
          <a:xfrm>
            <a:off x="10315352" y="3814857"/>
            <a:ext cx="6048672" cy="477054"/>
          </a:xfrm>
          <a:prstGeom prst="rect">
            <a:avLst/>
          </a:prstGeom>
          <a:noFill/>
        </p:spPr>
        <p:txBody>
          <a:bodyPr wrap="square" rtlCol="0">
            <a:spAutoFit/>
          </a:bodyPr>
          <a:lstStyle/>
          <a:p>
            <a:pPr algn="ctr"/>
            <a:r>
              <a:rPr lang="fr-FR" sz="2500" dirty="0" err="1">
                <a:solidFill>
                  <a:schemeClr val="tx2"/>
                </a:solidFill>
              </a:rPr>
              <a:t>Here</a:t>
            </a:r>
            <a:r>
              <a:rPr lang="fr-FR" sz="2500" dirty="0">
                <a:solidFill>
                  <a:schemeClr val="tx2"/>
                </a:solidFill>
              </a:rPr>
              <a:t> are 2 </a:t>
            </a:r>
            <a:r>
              <a:rPr lang="fr-FR" sz="2500" dirty="0" err="1">
                <a:solidFill>
                  <a:schemeClr val="tx2"/>
                </a:solidFill>
              </a:rPr>
              <a:t>different</a:t>
            </a:r>
            <a:r>
              <a:rPr lang="fr-FR" sz="2500" dirty="0">
                <a:solidFill>
                  <a:schemeClr val="tx2"/>
                </a:solidFill>
              </a:rPr>
              <a:t> </a:t>
            </a:r>
            <a:r>
              <a:rPr lang="fr-FR" sz="2500" dirty="0" err="1">
                <a:solidFill>
                  <a:schemeClr val="tx2"/>
                </a:solidFill>
              </a:rPr>
              <a:t>ways</a:t>
            </a:r>
            <a:r>
              <a:rPr lang="fr-FR" sz="2500" dirty="0">
                <a:solidFill>
                  <a:schemeClr val="tx2"/>
                </a:solidFill>
              </a:rPr>
              <a:t> to </a:t>
            </a:r>
            <a:r>
              <a:rPr lang="fr-FR" sz="2500" dirty="0" err="1">
                <a:solidFill>
                  <a:schemeClr val="tx2"/>
                </a:solidFill>
              </a:rPr>
              <a:t>write</a:t>
            </a:r>
            <a:r>
              <a:rPr lang="fr-FR" sz="2500" dirty="0">
                <a:solidFill>
                  <a:schemeClr val="tx2"/>
                </a:solidFill>
              </a:rPr>
              <a:t> in a file :</a:t>
            </a:r>
          </a:p>
        </p:txBody>
      </p:sp>
    </p:spTree>
    <p:extLst>
      <p:ext uri="{BB962C8B-B14F-4D97-AF65-F5344CB8AC3E}">
        <p14:creationId xmlns:p14="http://schemas.microsoft.com/office/powerpoint/2010/main" val="345252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616E2B-DEFC-4345-8B6B-674B921DA5B1}"/>
              </a:ext>
            </a:extLst>
          </p:cNvPr>
          <p:cNvSpPr/>
          <p:nvPr/>
        </p:nvSpPr>
        <p:spPr>
          <a:xfrm>
            <a:off x="659885" y="1278227"/>
            <a:ext cx="8184952" cy="919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7374158C-0A8D-1543-BEF6-CD09BD0B6E84}"/>
              </a:ext>
            </a:extLst>
          </p:cNvPr>
          <p:cNvSpPr>
            <a:spLocks noGrp="1"/>
          </p:cNvSpPr>
          <p:nvPr>
            <p:ph type="body" sz="quarter" idx="10"/>
          </p:nvPr>
        </p:nvSpPr>
        <p:spPr>
          <a:xfrm>
            <a:off x="791072" y="1474179"/>
            <a:ext cx="9071307" cy="723713"/>
          </a:xfrm>
        </p:spPr>
        <p:txBody>
          <a:bodyPr/>
          <a:lstStyle/>
          <a:p>
            <a:r>
              <a:rPr lang="fr-FR" sz="3200" dirty="0"/>
              <a:t>FULL IA ENGINE WEAKNESSES</a:t>
            </a:r>
          </a:p>
        </p:txBody>
      </p:sp>
      <p:sp>
        <p:nvSpPr>
          <p:cNvPr id="6" name="Rectangle 5">
            <a:extLst>
              <a:ext uri="{FF2B5EF4-FFF2-40B4-BE49-F238E27FC236}">
                <a16:creationId xmlns:a16="http://schemas.microsoft.com/office/drawing/2014/main" id="{7C9F29EC-4C18-3A42-A566-5265AB6DDAD5}"/>
              </a:ext>
            </a:extLst>
          </p:cNvPr>
          <p:cNvSpPr/>
          <p:nvPr/>
        </p:nvSpPr>
        <p:spPr>
          <a:xfrm>
            <a:off x="659885" y="2335188"/>
            <a:ext cx="8184952"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0356122B-E797-A441-8BEB-80881EF51EDE}"/>
              </a:ext>
            </a:extLst>
          </p:cNvPr>
          <p:cNvSpPr>
            <a:spLocks noGrp="1"/>
          </p:cNvSpPr>
          <p:nvPr>
            <p:ph type="body" sz="quarter" idx="11"/>
          </p:nvPr>
        </p:nvSpPr>
        <p:spPr>
          <a:xfrm>
            <a:off x="659885" y="2393844"/>
            <a:ext cx="8484115" cy="6278048"/>
          </a:xfrm>
        </p:spPr>
        <p:txBody>
          <a:bodyPr/>
          <a:lstStyle/>
          <a:p>
            <a:pPr marL="277813" indent="-277813">
              <a:buBlip>
                <a:blip r:embed="rId3"/>
              </a:buBlip>
            </a:pPr>
            <a:r>
              <a:rPr lang="en-US" altLang="fr-FR" sz="2200" dirty="0">
                <a:solidFill>
                  <a:schemeClr val="tx1">
                    <a:lumMod val="75000"/>
                    <a:lumOff val="25000"/>
                  </a:schemeClr>
                </a:solidFill>
                <a:latin typeface="+mn-lt"/>
              </a:rPr>
              <a:t> IA finds similarity by doesn’t qualify (not a formal method). Needs many clients to exploit numerous and heterogenous data </a:t>
            </a:r>
          </a:p>
          <a:p>
            <a:pPr marL="277813" indent="-277813">
              <a:buBlip>
                <a:blip r:embed="rId3"/>
              </a:buBlip>
            </a:pPr>
            <a:r>
              <a:rPr lang="en-US" altLang="fr-FR" sz="2200" dirty="0">
                <a:solidFill>
                  <a:schemeClr val="tx1">
                    <a:lumMod val="75000"/>
                    <a:lumOff val="25000"/>
                  </a:schemeClr>
                </a:solidFill>
                <a:latin typeface="+mn-lt"/>
              </a:rPr>
              <a:t> IA learns existing and known malware (which consistent data set to use ?)</a:t>
            </a:r>
          </a:p>
          <a:p>
            <a:pPr marL="277813" indent="-277813">
              <a:buBlip>
                <a:blip r:embed="rId3"/>
              </a:buBlip>
            </a:pPr>
            <a:r>
              <a:rPr lang="en-US" altLang="fr-FR" sz="2200" dirty="0">
                <a:solidFill>
                  <a:schemeClr val="tx1">
                    <a:lumMod val="75000"/>
                    <a:lumOff val="25000"/>
                  </a:schemeClr>
                </a:solidFill>
                <a:latin typeface="+mn-lt"/>
              </a:rPr>
              <a:t> Not reproducible by definition</a:t>
            </a:r>
          </a:p>
          <a:p>
            <a:pPr marL="277813" indent="-277813">
              <a:buBlip>
                <a:blip r:embed="rId3"/>
              </a:buBlip>
            </a:pPr>
            <a:r>
              <a:rPr lang="en-US" altLang="fr-FR" sz="2200" dirty="0">
                <a:solidFill>
                  <a:schemeClr val="tx1">
                    <a:lumMod val="75000"/>
                    <a:lumOff val="25000"/>
                  </a:schemeClr>
                </a:solidFill>
                <a:latin typeface="+mn-lt"/>
              </a:rPr>
              <a:t> Not a comprehensive tool to deeply help attack</a:t>
            </a:r>
          </a:p>
          <a:p>
            <a:pPr marL="277813" indent="-277813">
              <a:buBlip>
                <a:blip r:embed="rId3"/>
              </a:buBlip>
            </a:pPr>
            <a:r>
              <a:rPr lang="en-US" altLang="fr-FR" sz="2200" dirty="0">
                <a:solidFill>
                  <a:schemeClr val="tx1">
                    <a:lumMod val="75000"/>
                    <a:lumOff val="25000"/>
                  </a:schemeClr>
                </a:solidFill>
                <a:latin typeface="+mn-lt"/>
              </a:rPr>
              <a:t> Need much more human resources. On contrary of spam (for example) there is no human to classify for no automatic detected ones</a:t>
            </a:r>
          </a:p>
          <a:p>
            <a:pPr marL="277813" indent="-277813">
              <a:buBlip>
                <a:blip r:embed="rId3"/>
              </a:buBlip>
            </a:pPr>
            <a:r>
              <a:rPr lang="en-US" altLang="fr-FR" sz="2200" dirty="0">
                <a:solidFill>
                  <a:schemeClr val="tx1">
                    <a:lumMod val="75000"/>
                    <a:lumOff val="25000"/>
                  </a:schemeClr>
                </a:solidFill>
                <a:latin typeface="+mn-lt"/>
              </a:rPr>
              <a:t> Sensitive to report layout.</a:t>
            </a:r>
          </a:p>
          <a:p>
            <a:pPr marL="277813" indent="-277813">
              <a:buBlip>
                <a:blip r:embed="rId3"/>
              </a:buBlip>
            </a:pPr>
            <a:r>
              <a:rPr lang="en-US" altLang="fr-FR" sz="2200" dirty="0">
                <a:solidFill>
                  <a:schemeClr val="tx1">
                    <a:lumMod val="75000"/>
                    <a:lumOff val="25000"/>
                  </a:schemeClr>
                </a:solidFill>
                <a:latin typeface="+mn-lt"/>
              </a:rPr>
              <a:t> In case of crises to many data to manage by expert, analyst, etc. To few automation</a:t>
            </a:r>
          </a:p>
          <a:p>
            <a:pPr marL="277813" indent="-277813">
              <a:buBlip>
                <a:blip r:embed="rId3"/>
              </a:buBlip>
            </a:pPr>
            <a:r>
              <a:rPr lang="en-US" altLang="fr-FR" sz="2200" dirty="0">
                <a:solidFill>
                  <a:schemeClr val="tx1">
                    <a:lumMod val="75000"/>
                    <a:lumOff val="25000"/>
                  </a:schemeClr>
                </a:solidFill>
                <a:latin typeface="+mn-lt"/>
              </a:rPr>
              <a:t> Sensitive to attacker manipulation</a:t>
            </a:r>
          </a:p>
          <a:p>
            <a:pPr marL="277813" indent="-277813"/>
            <a:endParaRPr lang="fr-FR" sz="2200" dirty="0">
              <a:latin typeface="+mn-lt"/>
            </a:endParaRPr>
          </a:p>
        </p:txBody>
      </p:sp>
    </p:spTree>
    <p:extLst>
      <p:ext uri="{BB962C8B-B14F-4D97-AF65-F5344CB8AC3E}">
        <p14:creationId xmlns:p14="http://schemas.microsoft.com/office/powerpoint/2010/main" val="84208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D1B003E-3D80-3441-90A2-3520CED9F4AE}"/>
              </a:ext>
            </a:extLst>
          </p:cNvPr>
          <p:cNvSpPr>
            <a:spLocks noGrp="1"/>
          </p:cNvSpPr>
          <p:nvPr>
            <p:ph type="body" sz="quarter" idx="12"/>
          </p:nvPr>
        </p:nvSpPr>
        <p:spPr/>
        <p:txBody>
          <a:bodyPr/>
          <a:lstStyle/>
          <a:p>
            <a:r>
              <a:rPr lang="fr-FR" dirty="0"/>
              <a:t>MORPHOLOGICAL ANALYSIS</a:t>
            </a:r>
          </a:p>
        </p:txBody>
      </p:sp>
      <p:sp>
        <p:nvSpPr>
          <p:cNvPr id="3" name="Espace réservé du texte 2">
            <a:extLst>
              <a:ext uri="{FF2B5EF4-FFF2-40B4-BE49-F238E27FC236}">
                <a16:creationId xmlns:a16="http://schemas.microsoft.com/office/drawing/2014/main" id="{B329CD89-C639-E348-BAF2-48933FBDD2F6}"/>
              </a:ext>
            </a:extLst>
          </p:cNvPr>
          <p:cNvSpPr>
            <a:spLocks noGrp="1"/>
          </p:cNvSpPr>
          <p:nvPr>
            <p:ph type="body" sz="quarter" idx="11"/>
          </p:nvPr>
        </p:nvSpPr>
        <p:spPr/>
        <p:txBody>
          <a:bodyPr/>
          <a:lstStyle/>
          <a:p>
            <a:r>
              <a:rPr lang="fr-FR" sz="4400" b="1" dirty="0"/>
              <a:t>THE GORILLE TECHNOLOGY</a:t>
            </a:r>
          </a:p>
        </p:txBody>
      </p:sp>
    </p:spTree>
    <p:extLst>
      <p:ext uri="{BB962C8B-B14F-4D97-AF65-F5344CB8AC3E}">
        <p14:creationId xmlns:p14="http://schemas.microsoft.com/office/powerpoint/2010/main" val="269774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1">
            <a:extLst>
              <a:ext uri="{FF2B5EF4-FFF2-40B4-BE49-F238E27FC236}">
                <a16:creationId xmlns:a16="http://schemas.microsoft.com/office/drawing/2014/main" id="{0969DFB7-876B-4842-8FB5-0B31E998AB1C}"/>
              </a:ext>
            </a:extLst>
          </p:cNvPr>
          <p:cNvSpPr>
            <a:spLocks noGrp="1"/>
          </p:cNvSpPr>
          <p:nvPr>
            <p:ph type="body" sz="quarter" idx="10"/>
          </p:nvPr>
        </p:nvSpPr>
        <p:spPr>
          <a:xfrm>
            <a:off x="7055768" y="1555210"/>
            <a:ext cx="10203532" cy="1066800"/>
          </a:xfrm>
        </p:spPr>
        <p:txBody>
          <a:bodyPr/>
          <a:lstStyle/>
          <a:p>
            <a:pPr>
              <a:lnSpc>
                <a:spcPct val="100000"/>
              </a:lnSpc>
            </a:pPr>
            <a:r>
              <a:rPr lang="fr-FR" dirty="0"/>
              <a:t>A NEW APPROACH :</a:t>
            </a:r>
          </a:p>
          <a:p>
            <a:pPr>
              <a:lnSpc>
                <a:spcPct val="100000"/>
              </a:lnSpc>
            </a:pPr>
            <a:r>
              <a:rPr lang="fr-FR" dirty="0"/>
              <a:t>THE MORPHOLOGICAL ANALYSIS</a:t>
            </a:r>
          </a:p>
        </p:txBody>
      </p:sp>
      <p:grpSp>
        <p:nvGrpSpPr>
          <p:cNvPr id="4" name="Groupe 3">
            <a:extLst>
              <a:ext uri="{FF2B5EF4-FFF2-40B4-BE49-F238E27FC236}">
                <a16:creationId xmlns:a16="http://schemas.microsoft.com/office/drawing/2014/main" id="{B01D7727-C6CD-EC4E-BF6D-8205F9EBDC6F}"/>
              </a:ext>
            </a:extLst>
          </p:cNvPr>
          <p:cNvGrpSpPr/>
          <p:nvPr/>
        </p:nvGrpSpPr>
        <p:grpSpPr>
          <a:xfrm>
            <a:off x="3761656" y="3487316"/>
            <a:ext cx="10764688" cy="5899286"/>
            <a:chOff x="3059832" y="3155504"/>
            <a:chExt cx="12168336" cy="6668516"/>
          </a:xfrm>
        </p:grpSpPr>
        <p:pic>
          <p:nvPicPr>
            <p:cNvPr id="5" name="Image 4">
              <a:extLst>
                <a:ext uri="{FF2B5EF4-FFF2-40B4-BE49-F238E27FC236}">
                  <a16:creationId xmlns:a16="http://schemas.microsoft.com/office/drawing/2014/main" id="{AA8B519C-C61F-4841-9652-7B8A7F51E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9832" y="4135388"/>
              <a:ext cx="12168336" cy="4126587"/>
            </a:xfrm>
            <a:prstGeom prst="rect">
              <a:avLst/>
            </a:prstGeom>
          </p:spPr>
        </p:pic>
        <p:cxnSp>
          <p:nvCxnSpPr>
            <p:cNvPr id="6" name="Connecteur droit avec flèche 5">
              <a:extLst>
                <a:ext uri="{FF2B5EF4-FFF2-40B4-BE49-F238E27FC236}">
                  <a16:creationId xmlns:a16="http://schemas.microsoft.com/office/drawing/2014/main" id="{4CE94423-7A72-7142-A703-7A155157016E}"/>
                </a:ext>
              </a:extLst>
            </p:cNvPr>
            <p:cNvCxnSpPr>
              <a:cxnSpLocks/>
            </p:cNvCxnSpPr>
            <p:nvPr/>
          </p:nvCxnSpPr>
          <p:spPr>
            <a:xfrm>
              <a:off x="3599384" y="8844135"/>
              <a:ext cx="10441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E203391-52DD-8743-82BB-AC71C9855254}"/>
                </a:ext>
              </a:extLst>
            </p:cNvPr>
            <p:cNvCxnSpPr>
              <a:cxnSpLocks/>
            </p:cNvCxnSpPr>
            <p:nvPr/>
          </p:nvCxnSpPr>
          <p:spPr>
            <a:xfrm flipH="1">
              <a:off x="3527376" y="4135388"/>
              <a:ext cx="104411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5D9217DB-5C7B-0A4B-A213-1DEF64145ED8}"/>
                </a:ext>
              </a:extLst>
            </p:cNvPr>
            <p:cNvSpPr txBox="1"/>
            <p:nvPr/>
          </p:nvSpPr>
          <p:spPr>
            <a:xfrm>
              <a:off x="3599384" y="3155504"/>
              <a:ext cx="5112568" cy="707886"/>
            </a:xfrm>
            <a:prstGeom prst="rect">
              <a:avLst/>
            </a:prstGeom>
            <a:noFill/>
          </p:spPr>
          <p:txBody>
            <a:bodyPr wrap="square" rtlCol="0">
              <a:spAutoFit/>
            </a:bodyPr>
            <a:lstStyle/>
            <a:p>
              <a:r>
                <a:rPr lang="fr-FR" sz="4000" dirty="0">
                  <a:solidFill>
                    <a:schemeClr val="tx2"/>
                  </a:solidFill>
                </a:rPr>
                <a:t>Retro-engineering</a:t>
              </a:r>
            </a:p>
          </p:txBody>
        </p:sp>
        <p:sp>
          <p:nvSpPr>
            <p:cNvPr id="9" name="ZoneTexte 8">
              <a:extLst>
                <a:ext uri="{FF2B5EF4-FFF2-40B4-BE49-F238E27FC236}">
                  <a16:creationId xmlns:a16="http://schemas.microsoft.com/office/drawing/2014/main" id="{FE4A0F85-AEC3-414F-8052-71019CFEE27F}"/>
                </a:ext>
              </a:extLst>
            </p:cNvPr>
            <p:cNvSpPr txBox="1"/>
            <p:nvPr/>
          </p:nvSpPr>
          <p:spPr>
            <a:xfrm>
              <a:off x="8927976" y="9116134"/>
              <a:ext cx="5112568" cy="707886"/>
            </a:xfrm>
            <a:prstGeom prst="rect">
              <a:avLst/>
            </a:prstGeom>
            <a:noFill/>
          </p:spPr>
          <p:txBody>
            <a:bodyPr wrap="square" rtlCol="0">
              <a:spAutoFit/>
            </a:bodyPr>
            <a:lstStyle/>
            <a:p>
              <a:pPr algn="r"/>
              <a:r>
                <a:rPr lang="fr-FR" sz="4000" dirty="0">
                  <a:solidFill>
                    <a:schemeClr val="tx2"/>
                  </a:solidFill>
                </a:rPr>
                <a:t>Engineering</a:t>
              </a:r>
            </a:p>
          </p:txBody>
        </p:sp>
      </p:grpSp>
    </p:spTree>
    <p:extLst>
      <p:ext uri="{BB962C8B-B14F-4D97-AF65-F5344CB8AC3E}">
        <p14:creationId xmlns:p14="http://schemas.microsoft.com/office/powerpoint/2010/main" val="26583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BDD69E-699D-4647-8B17-0F532BFC5CCE}"/>
              </a:ext>
            </a:extLst>
          </p:cNvPr>
          <p:cNvSpPr>
            <a:spLocks noGrp="1"/>
          </p:cNvSpPr>
          <p:nvPr>
            <p:ph type="body" sz="quarter" idx="10"/>
          </p:nvPr>
        </p:nvSpPr>
        <p:spPr>
          <a:xfrm>
            <a:off x="838201" y="2479204"/>
            <a:ext cx="7993808" cy="723713"/>
          </a:xfrm>
        </p:spPr>
        <p:txBody>
          <a:bodyPr/>
          <a:lstStyle/>
          <a:p>
            <a:r>
              <a:rPr lang="fr-FR" sz="2300" dirty="0"/>
              <a:t>MORPHOLOGICAL ANALYSIS : THE CODE ABSTRACTION</a:t>
            </a:r>
          </a:p>
        </p:txBody>
      </p:sp>
      <p:sp>
        <p:nvSpPr>
          <p:cNvPr id="3" name="Espace réservé du texte 2">
            <a:extLst>
              <a:ext uri="{FF2B5EF4-FFF2-40B4-BE49-F238E27FC236}">
                <a16:creationId xmlns:a16="http://schemas.microsoft.com/office/drawing/2014/main" id="{49069450-A1F9-2F4A-8005-9F0541474B92}"/>
              </a:ext>
            </a:extLst>
          </p:cNvPr>
          <p:cNvSpPr>
            <a:spLocks noGrp="1"/>
          </p:cNvSpPr>
          <p:nvPr>
            <p:ph type="body" sz="quarter" idx="11"/>
          </p:nvPr>
        </p:nvSpPr>
        <p:spPr/>
        <p:txBody>
          <a:bodyPr/>
          <a:lstStyle/>
          <a:p>
            <a:r>
              <a:rPr lang="fr-FR" dirty="0"/>
              <a:t>An abstract </a:t>
            </a:r>
            <a:r>
              <a:rPr lang="fr-FR" dirty="0" err="1"/>
              <a:t>view</a:t>
            </a:r>
            <a:r>
              <a:rPr lang="fr-FR" dirty="0"/>
              <a:t> of the programs</a:t>
            </a:r>
          </a:p>
        </p:txBody>
      </p:sp>
      <p:pic>
        <p:nvPicPr>
          <p:cNvPr id="4" name="Espace réservé du contenu 13">
            <a:extLst>
              <a:ext uri="{FF2B5EF4-FFF2-40B4-BE49-F238E27FC236}">
                <a16:creationId xmlns:a16="http://schemas.microsoft.com/office/drawing/2014/main" id="{E8826B7C-6E6A-4C42-A60B-4DDCA6CEF1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864" y="3420503"/>
            <a:ext cx="9055938" cy="5289175"/>
          </a:xfrm>
          <a:prstGeom prst="rect">
            <a:avLst/>
          </a:prstGeom>
        </p:spPr>
      </p:pic>
    </p:spTree>
    <p:extLst>
      <p:ext uri="{BB962C8B-B14F-4D97-AF65-F5344CB8AC3E}">
        <p14:creationId xmlns:p14="http://schemas.microsoft.com/office/powerpoint/2010/main" val="254149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4BD4A4-3F53-4646-8A22-753172FFEF4E}"/>
              </a:ext>
            </a:extLst>
          </p:cNvPr>
          <p:cNvSpPr>
            <a:spLocks noGrp="1"/>
          </p:cNvSpPr>
          <p:nvPr>
            <p:ph type="body" sz="quarter" idx="10"/>
          </p:nvPr>
        </p:nvSpPr>
        <p:spPr/>
        <p:txBody>
          <a:bodyPr/>
          <a:lstStyle/>
          <a:p>
            <a:pPr>
              <a:lnSpc>
                <a:spcPct val="100000"/>
              </a:lnSpc>
            </a:pPr>
            <a:r>
              <a:rPr lang="fr-FR" dirty="0"/>
              <a:t>GORILLE = </a:t>
            </a:r>
          </a:p>
          <a:p>
            <a:pPr>
              <a:lnSpc>
                <a:spcPct val="100000"/>
              </a:lnSpc>
            </a:pPr>
            <a:r>
              <a:rPr lang="fr-FR" dirty="0"/>
              <a:t>MORPHOLOGICAL ANALYSIS</a:t>
            </a:r>
          </a:p>
        </p:txBody>
      </p:sp>
      <p:sp>
        <p:nvSpPr>
          <p:cNvPr id="3" name="ZoneTexte 2">
            <a:extLst>
              <a:ext uri="{FF2B5EF4-FFF2-40B4-BE49-F238E27FC236}">
                <a16:creationId xmlns:a16="http://schemas.microsoft.com/office/drawing/2014/main" id="{6A7E474B-45DB-BF43-895B-20E94F627B24}"/>
              </a:ext>
            </a:extLst>
          </p:cNvPr>
          <p:cNvSpPr txBox="1"/>
          <p:nvPr/>
        </p:nvSpPr>
        <p:spPr>
          <a:xfrm>
            <a:off x="4771046" y="3673723"/>
            <a:ext cx="8424936" cy="461665"/>
          </a:xfrm>
          <a:prstGeom prst="rect">
            <a:avLst/>
          </a:prstGeom>
          <a:noFill/>
        </p:spPr>
        <p:txBody>
          <a:bodyPr wrap="square" rtlCol="0">
            <a:spAutoFit/>
          </a:bodyPr>
          <a:lstStyle/>
          <a:p>
            <a:pPr algn="ctr"/>
            <a:r>
              <a:rPr lang="fr-FR" sz="2400" dirty="0">
                <a:solidFill>
                  <a:schemeClr val="accent2"/>
                </a:solidFill>
              </a:rPr>
              <a:t>Objectives : </a:t>
            </a:r>
            <a:r>
              <a:rPr lang="fr-FR" sz="2400" dirty="0" err="1">
                <a:solidFill>
                  <a:schemeClr val="accent2"/>
                </a:solidFill>
              </a:rPr>
              <a:t>detecting</a:t>
            </a:r>
            <a:r>
              <a:rPr lang="fr-FR" sz="2400" dirty="0">
                <a:solidFill>
                  <a:schemeClr val="accent2"/>
                </a:solidFill>
              </a:rPr>
              <a:t> the </a:t>
            </a:r>
            <a:r>
              <a:rPr lang="fr-FR" sz="2400" dirty="0" err="1">
                <a:solidFill>
                  <a:schemeClr val="accent2"/>
                </a:solidFill>
              </a:rPr>
              <a:t>presence</a:t>
            </a:r>
            <a:r>
              <a:rPr lang="fr-FR" sz="2400" dirty="0">
                <a:solidFill>
                  <a:schemeClr val="accent2"/>
                </a:solidFill>
              </a:rPr>
              <a:t> of sites </a:t>
            </a:r>
            <a:r>
              <a:rPr lang="fr-FR" sz="2400" dirty="0" err="1">
                <a:solidFill>
                  <a:schemeClr val="accent2"/>
                </a:solidFill>
              </a:rPr>
              <a:t>into</a:t>
            </a:r>
            <a:r>
              <a:rPr lang="fr-FR" sz="2400" dirty="0">
                <a:solidFill>
                  <a:schemeClr val="accent2"/>
                </a:solidFill>
              </a:rPr>
              <a:t> the files</a:t>
            </a:r>
          </a:p>
        </p:txBody>
      </p:sp>
      <p:pic>
        <p:nvPicPr>
          <p:cNvPr id="7" name="Espace réservé du contenu 5">
            <a:extLst>
              <a:ext uri="{FF2B5EF4-FFF2-40B4-BE49-F238E27FC236}">
                <a16:creationId xmlns:a16="http://schemas.microsoft.com/office/drawing/2014/main" id="{74A42D30-6CEB-7C4A-94F2-8C1028AE9223}"/>
              </a:ext>
            </a:extLst>
          </p:cNvPr>
          <p:cNvPicPr>
            <a:picLocks noChangeAspect="1"/>
          </p:cNvPicPr>
          <p:nvPr/>
        </p:nvPicPr>
        <p:blipFill>
          <a:blip r:embed="rId3"/>
          <a:stretch>
            <a:fillRect/>
          </a:stretch>
        </p:blipFill>
        <p:spPr>
          <a:xfrm>
            <a:off x="5087574" y="4855468"/>
            <a:ext cx="8112852" cy="4351338"/>
          </a:xfrm>
          <a:prstGeom prst="rect">
            <a:avLst/>
          </a:prstGeom>
        </p:spPr>
      </p:pic>
      <p:sp>
        <p:nvSpPr>
          <p:cNvPr id="4" name="Espace réservé du texte 1">
            <a:extLst>
              <a:ext uri="{FF2B5EF4-FFF2-40B4-BE49-F238E27FC236}">
                <a16:creationId xmlns:a16="http://schemas.microsoft.com/office/drawing/2014/main" id="{C7816F88-9C8F-714C-8DE4-EEFD5F9AE93E}"/>
              </a:ext>
            </a:extLst>
          </p:cNvPr>
          <p:cNvSpPr txBox="1">
            <a:spLocks/>
          </p:cNvSpPr>
          <p:nvPr/>
        </p:nvSpPr>
        <p:spPr>
          <a:xfrm>
            <a:off x="2447256" y="5084813"/>
            <a:ext cx="7200800" cy="1066800"/>
          </a:xfrm>
          <a:prstGeom prst="rect">
            <a:avLst/>
          </a:prstGeom>
          <a:solidFill>
            <a:schemeClr val="bg1"/>
          </a:solidFill>
        </p:spPr>
        <p:txBody>
          <a:bodyPr/>
          <a:lstStyle>
            <a:lvl1pPr marL="342900" indent="-342900" algn="r" defTabSz="914400" rtl="0" eaLnBrk="1" latinLnBrk="0" hangingPunct="1">
              <a:lnSpc>
                <a:spcPct val="150000"/>
              </a:lnSpc>
              <a:spcBef>
                <a:spcPts val="1632"/>
              </a:spcBef>
              <a:buFont typeface="Arial" pitchFamily="34" charset="0"/>
              <a:buNone/>
              <a:defRPr lang="fr-FR" sz="3600" b="1" i="0" kern="1200" spc="473" dirty="0">
                <a:solidFill>
                  <a:schemeClr val="accent1"/>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dirty="0"/>
              <a:t>NOW, FOR GORILLE THE NEW SIGNATURE IS THE GRAPHS !</a:t>
            </a:r>
          </a:p>
        </p:txBody>
      </p:sp>
    </p:spTree>
    <p:extLst>
      <p:ext uri="{BB962C8B-B14F-4D97-AF65-F5344CB8AC3E}">
        <p14:creationId xmlns:p14="http://schemas.microsoft.com/office/powerpoint/2010/main" val="302618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822572A-39A3-084D-8E43-8341567006D4}"/>
              </a:ext>
            </a:extLst>
          </p:cNvPr>
          <p:cNvSpPr>
            <a:spLocks noGrp="1"/>
          </p:cNvSpPr>
          <p:nvPr>
            <p:ph type="body" sz="quarter" idx="10"/>
          </p:nvPr>
        </p:nvSpPr>
        <p:spPr/>
        <p:txBody>
          <a:bodyPr/>
          <a:lstStyle/>
          <a:p>
            <a:r>
              <a:rPr lang="fr-FR" dirty="0"/>
              <a:t>MALWARE FAMILY</a:t>
            </a:r>
          </a:p>
        </p:txBody>
      </p:sp>
      <p:sp>
        <p:nvSpPr>
          <p:cNvPr id="4" name="ZoneTexte 3">
            <a:extLst>
              <a:ext uri="{FF2B5EF4-FFF2-40B4-BE49-F238E27FC236}">
                <a16:creationId xmlns:a16="http://schemas.microsoft.com/office/drawing/2014/main" id="{A3C9E9FA-677B-9741-949B-75B78D4CB7D0}"/>
              </a:ext>
            </a:extLst>
          </p:cNvPr>
          <p:cNvSpPr txBox="1"/>
          <p:nvPr/>
        </p:nvSpPr>
        <p:spPr>
          <a:xfrm>
            <a:off x="4931532" y="3559324"/>
            <a:ext cx="8424936" cy="830997"/>
          </a:xfrm>
          <a:prstGeom prst="rect">
            <a:avLst/>
          </a:prstGeom>
          <a:noFill/>
        </p:spPr>
        <p:txBody>
          <a:bodyPr wrap="square" rtlCol="0">
            <a:spAutoFit/>
          </a:bodyPr>
          <a:lstStyle/>
          <a:p>
            <a:pPr algn="ctr"/>
            <a:r>
              <a:rPr lang="fr-FR" sz="2400" dirty="0" err="1">
                <a:solidFill>
                  <a:schemeClr val="accent2"/>
                </a:solidFill>
              </a:rPr>
              <a:t>With</a:t>
            </a:r>
            <a:r>
              <a:rPr lang="fr-FR" sz="2400" dirty="0">
                <a:solidFill>
                  <a:schemeClr val="accent2"/>
                </a:solidFill>
              </a:rPr>
              <a:t> </a:t>
            </a:r>
            <a:r>
              <a:rPr lang="fr-FR" sz="2400" dirty="0" err="1">
                <a:solidFill>
                  <a:schemeClr val="accent2"/>
                </a:solidFill>
              </a:rPr>
              <a:t>several</a:t>
            </a:r>
            <a:r>
              <a:rPr lang="fr-FR" sz="2400" dirty="0">
                <a:solidFill>
                  <a:schemeClr val="accent2"/>
                </a:solidFill>
              </a:rPr>
              <a:t> </a:t>
            </a:r>
            <a:r>
              <a:rPr lang="fr-FR" sz="2400" dirty="0" err="1">
                <a:solidFill>
                  <a:schemeClr val="accent2"/>
                </a:solidFill>
              </a:rPr>
              <a:t>samples</a:t>
            </a:r>
            <a:r>
              <a:rPr lang="fr-FR" sz="2400" dirty="0">
                <a:solidFill>
                  <a:schemeClr val="accent2"/>
                </a:solidFill>
              </a:rPr>
              <a:t> of malware, GORILLE </a:t>
            </a:r>
            <a:r>
              <a:rPr lang="fr-FR" sz="2400" dirty="0" err="1">
                <a:solidFill>
                  <a:schemeClr val="accent2"/>
                </a:solidFill>
              </a:rPr>
              <a:t>can</a:t>
            </a:r>
            <a:r>
              <a:rPr lang="fr-FR" sz="2400" dirty="0">
                <a:solidFill>
                  <a:schemeClr val="accent2"/>
                </a:solidFill>
              </a:rPr>
              <a:t> set </a:t>
            </a:r>
            <a:r>
              <a:rPr lang="fr-FR" sz="2400" dirty="0" err="1">
                <a:solidFill>
                  <a:schemeClr val="accent2"/>
                </a:solidFill>
              </a:rPr>
              <a:t>families</a:t>
            </a:r>
            <a:r>
              <a:rPr lang="fr-FR" sz="2400" dirty="0">
                <a:solidFill>
                  <a:schemeClr val="accent2"/>
                </a:solidFill>
              </a:rPr>
              <a:t> by comparaison and « sites » </a:t>
            </a:r>
            <a:r>
              <a:rPr lang="fr-FR" sz="2400" dirty="0" err="1">
                <a:solidFill>
                  <a:schemeClr val="accent2"/>
                </a:solidFill>
              </a:rPr>
              <a:t>search</a:t>
            </a:r>
            <a:endParaRPr lang="fr-FR" sz="2400" dirty="0">
              <a:solidFill>
                <a:schemeClr val="accent2"/>
              </a:solidFill>
            </a:endParaRPr>
          </a:p>
        </p:txBody>
      </p:sp>
      <p:pic>
        <p:nvPicPr>
          <p:cNvPr id="5" name="Espace réservé du contenu 5">
            <a:extLst>
              <a:ext uri="{FF2B5EF4-FFF2-40B4-BE49-F238E27FC236}">
                <a16:creationId xmlns:a16="http://schemas.microsoft.com/office/drawing/2014/main" id="{ED8C3137-5C17-5B4E-8104-6C30FACADBBA}"/>
              </a:ext>
            </a:extLst>
          </p:cNvPr>
          <p:cNvPicPr>
            <a:picLocks noChangeAspect="1"/>
          </p:cNvPicPr>
          <p:nvPr/>
        </p:nvPicPr>
        <p:blipFill>
          <a:blip r:embed="rId3"/>
          <a:stretch>
            <a:fillRect/>
          </a:stretch>
        </p:blipFill>
        <p:spPr>
          <a:xfrm>
            <a:off x="4853372" y="4855468"/>
            <a:ext cx="8581256" cy="4089746"/>
          </a:xfrm>
          <a:prstGeom prst="rect">
            <a:avLst/>
          </a:prstGeom>
        </p:spPr>
      </p:pic>
      <p:sp>
        <p:nvSpPr>
          <p:cNvPr id="6" name="Espace réservé du texte 1">
            <a:extLst>
              <a:ext uri="{FF2B5EF4-FFF2-40B4-BE49-F238E27FC236}">
                <a16:creationId xmlns:a16="http://schemas.microsoft.com/office/drawing/2014/main" id="{15195935-7870-A14B-AEF0-EB5C1D5A0F81}"/>
              </a:ext>
            </a:extLst>
          </p:cNvPr>
          <p:cNvSpPr txBox="1">
            <a:spLocks/>
          </p:cNvSpPr>
          <p:nvPr/>
        </p:nvSpPr>
        <p:spPr>
          <a:xfrm>
            <a:off x="-1729208" y="4829880"/>
            <a:ext cx="8115300" cy="1066800"/>
          </a:xfrm>
          <a:prstGeom prst="rect">
            <a:avLst/>
          </a:prstGeom>
        </p:spPr>
        <p:txBody>
          <a:bodyPr/>
          <a:lstStyle>
            <a:lvl1pPr marL="342900" indent="-342900" algn="r" defTabSz="914400" rtl="0" eaLnBrk="1" latinLnBrk="0" hangingPunct="1">
              <a:lnSpc>
                <a:spcPct val="150000"/>
              </a:lnSpc>
              <a:spcBef>
                <a:spcPts val="1632"/>
              </a:spcBef>
              <a:buFont typeface="Arial" pitchFamily="34" charset="0"/>
              <a:buNone/>
              <a:defRPr lang="fr-FR" sz="3600" b="1" i="0" kern="1200" spc="473" dirty="0">
                <a:solidFill>
                  <a:schemeClr val="accent1"/>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REGIN</a:t>
            </a:r>
          </a:p>
        </p:txBody>
      </p:sp>
    </p:spTree>
    <p:extLst>
      <p:ext uri="{BB962C8B-B14F-4D97-AF65-F5344CB8AC3E}">
        <p14:creationId xmlns:p14="http://schemas.microsoft.com/office/powerpoint/2010/main" val="253789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8ED3A10-1A2D-5747-AC30-71704696097A}"/>
              </a:ext>
            </a:extLst>
          </p:cNvPr>
          <p:cNvSpPr>
            <a:spLocks noGrp="1"/>
          </p:cNvSpPr>
          <p:nvPr>
            <p:ph type="body" sz="quarter" idx="10"/>
          </p:nvPr>
        </p:nvSpPr>
        <p:spPr>
          <a:xfrm>
            <a:off x="864781" y="2495643"/>
            <a:ext cx="7847172" cy="723713"/>
          </a:xfrm>
        </p:spPr>
        <p:txBody>
          <a:bodyPr/>
          <a:lstStyle/>
          <a:p>
            <a:r>
              <a:rPr lang="fr-FR" dirty="0"/>
              <a:t>A NEW MALWARE SIGNATURE</a:t>
            </a:r>
          </a:p>
        </p:txBody>
      </p:sp>
      <p:cxnSp>
        <p:nvCxnSpPr>
          <p:cNvPr id="5" name="Connecteur droit 4">
            <a:extLst>
              <a:ext uri="{FF2B5EF4-FFF2-40B4-BE49-F238E27FC236}">
                <a16:creationId xmlns:a16="http://schemas.microsoft.com/office/drawing/2014/main" id="{6ACAB94A-EC59-2349-9FA5-5CB5318D6394}"/>
              </a:ext>
            </a:extLst>
          </p:cNvPr>
          <p:cNvCxnSpPr/>
          <p:nvPr/>
        </p:nvCxnSpPr>
        <p:spPr>
          <a:xfrm flipH="1" flipV="1">
            <a:off x="13176448" y="2695228"/>
            <a:ext cx="1584176" cy="864096"/>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C3B80DDD-2D8A-9642-B043-A549937EA4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1468" y="1629157"/>
            <a:ext cx="1384300" cy="1397000"/>
          </a:xfrm>
          <a:prstGeom prst="rect">
            <a:avLst/>
          </a:prstGeom>
        </p:spPr>
      </p:pic>
    </p:spTree>
    <p:extLst>
      <p:ext uri="{BB962C8B-B14F-4D97-AF65-F5344CB8AC3E}">
        <p14:creationId xmlns:p14="http://schemas.microsoft.com/office/powerpoint/2010/main" val="58064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6F99886-2C06-DE45-AB7C-0594D07DCD0B}"/>
              </a:ext>
            </a:extLst>
          </p:cNvPr>
          <p:cNvSpPr>
            <a:spLocks noGrp="1"/>
          </p:cNvSpPr>
          <p:nvPr>
            <p:ph type="body" sz="quarter" idx="11"/>
          </p:nvPr>
        </p:nvSpPr>
        <p:spPr/>
        <p:txBody>
          <a:bodyPr/>
          <a:lstStyle/>
          <a:p>
            <a:pPr>
              <a:buBlip>
                <a:blip r:embed="rId3"/>
              </a:buBlip>
            </a:pPr>
            <a:r>
              <a:rPr lang="fr-FR" dirty="0"/>
              <a:t>A set of </a:t>
            </a:r>
            <a:r>
              <a:rPr lang="fr-FR" b="1" dirty="0">
                <a:solidFill>
                  <a:schemeClr val="tx2"/>
                </a:solidFill>
              </a:rPr>
              <a:t>sites</a:t>
            </a:r>
            <a:r>
              <a:rPr lang="fr-FR" dirty="0"/>
              <a:t> </a:t>
            </a:r>
            <a:r>
              <a:rPr lang="fr-FR" dirty="0" err="1"/>
              <a:t>delineates</a:t>
            </a:r>
            <a:r>
              <a:rPr lang="fr-FR" dirty="0"/>
              <a:t> the global </a:t>
            </a:r>
            <a:r>
              <a:rPr lang="fr-FR" dirty="0" err="1"/>
              <a:t>behavior</a:t>
            </a:r>
            <a:r>
              <a:rPr lang="fr-FR" dirty="0"/>
              <a:t> of a </a:t>
            </a:r>
            <a:r>
              <a:rPr lang="fr-FR" dirty="0" err="1"/>
              <a:t>process</a:t>
            </a:r>
            <a:r>
              <a:rPr lang="fr-FR" dirty="0"/>
              <a:t>/ file</a:t>
            </a:r>
          </a:p>
          <a:p>
            <a:pPr>
              <a:buBlip>
                <a:blip r:embed="rId3"/>
              </a:buBlip>
            </a:pPr>
            <a:r>
              <a:rPr lang="fr-FR" dirty="0" err="1"/>
              <a:t>Each</a:t>
            </a:r>
            <a:r>
              <a:rPr lang="fr-FR" dirty="0"/>
              <a:t> </a:t>
            </a:r>
            <a:r>
              <a:rPr lang="fr-FR" b="1" dirty="0">
                <a:solidFill>
                  <a:schemeClr val="tx2"/>
                </a:solidFill>
              </a:rPr>
              <a:t>site</a:t>
            </a:r>
            <a:r>
              <a:rPr lang="fr-FR" dirty="0"/>
              <a:t> </a:t>
            </a:r>
            <a:r>
              <a:rPr lang="fr-FR" dirty="0" err="1"/>
              <a:t>is</a:t>
            </a:r>
            <a:r>
              <a:rPr lang="fr-FR" dirty="0"/>
              <a:t> a </a:t>
            </a:r>
            <a:r>
              <a:rPr lang="fr-FR" dirty="0" err="1"/>
              <a:t>behavior</a:t>
            </a:r>
            <a:endParaRPr lang="fr-FR" dirty="0"/>
          </a:p>
          <a:p>
            <a:pPr>
              <a:buBlip>
                <a:blip r:embed="rId3"/>
              </a:buBlip>
            </a:pPr>
            <a:r>
              <a:rPr lang="fr-FR" dirty="0" err="1"/>
              <a:t>Corelation</a:t>
            </a:r>
            <a:r>
              <a:rPr lang="fr-FR" dirty="0"/>
              <a:t> of </a:t>
            </a:r>
            <a:r>
              <a:rPr lang="fr-FR" b="1" dirty="0">
                <a:solidFill>
                  <a:schemeClr val="tx2"/>
                </a:solidFill>
              </a:rPr>
              <a:t>sites</a:t>
            </a:r>
            <a:r>
              <a:rPr lang="fr-FR" dirty="0"/>
              <a:t> triggers and </a:t>
            </a:r>
            <a:r>
              <a:rPr lang="fr-FR" dirty="0" err="1"/>
              <a:t>alert</a:t>
            </a:r>
            <a:endParaRPr lang="fr-FR" dirty="0"/>
          </a:p>
        </p:txBody>
      </p:sp>
      <p:sp>
        <p:nvSpPr>
          <p:cNvPr id="4" name="Rectangle 3">
            <a:extLst>
              <a:ext uri="{FF2B5EF4-FFF2-40B4-BE49-F238E27FC236}">
                <a16:creationId xmlns:a16="http://schemas.microsoft.com/office/drawing/2014/main" id="{0FC14DF0-4D2F-3A4F-8C1C-DA9376632CD6}"/>
              </a:ext>
            </a:extLst>
          </p:cNvPr>
          <p:cNvSpPr/>
          <p:nvPr/>
        </p:nvSpPr>
        <p:spPr>
          <a:xfrm>
            <a:off x="8927058" y="1511842"/>
            <a:ext cx="8281838" cy="18314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BBB3AA1B-36D7-2F45-A6DC-75F6AD9AFCA5}"/>
              </a:ext>
            </a:extLst>
          </p:cNvPr>
          <p:cNvSpPr>
            <a:spLocks noGrp="1"/>
          </p:cNvSpPr>
          <p:nvPr>
            <p:ph type="body" sz="quarter" idx="10"/>
          </p:nvPr>
        </p:nvSpPr>
        <p:spPr>
          <a:xfrm>
            <a:off x="9144001" y="1609818"/>
            <a:ext cx="7920880" cy="1661474"/>
          </a:xfrm>
        </p:spPr>
        <p:txBody>
          <a:bodyPr/>
          <a:lstStyle/>
          <a:p>
            <a:pPr marL="11113" indent="-11113">
              <a:spcBef>
                <a:spcPts val="432"/>
              </a:spcBef>
            </a:pPr>
            <a:r>
              <a:rPr lang="fr-FR" sz="3200" dirty="0"/>
              <a:t>NOVEL APPROACH : </a:t>
            </a:r>
          </a:p>
          <a:p>
            <a:pPr marL="11113" indent="-11113">
              <a:spcBef>
                <a:spcPts val="432"/>
              </a:spcBef>
            </a:pPr>
            <a:r>
              <a:rPr lang="fr-FR" sz="3200" dirty="0"/>
              <a:t>THE MORPHOLOGICAL IDENTIFICATION OF THE SUB CODE MALICIOUS (SITES)</a:t>
            </a:r>
          </a:p>
        </p:txBody>
      </p:sp>
      <p:sp>
        <p:nvSpPr>
          <p:cNvPr id="11" name="Rectangle 10">
            <a:extLst>
              <a:ext uri="{FF2B5EF4-FFF2-40B4-BE49-F238E27FC236}">
                <a16:creationId xmlns:a16="http://schemas.microsoft.com/office/drawing/2014/main" id="{8FF79593-C304-6144-950B-43A29170E338}"/>
              </a:ext>
            </a:extLst>
          </p:cNvPr>
          <p:cNvSpPr/>
          <p:nvPr/>
        </p:nvSpPr>
        <p:spPr>
          <a:xfrm>
            <a:off x="8927058" y="6483867"/>
            <a:ext cx="8281838" cy="1831458"/>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98488" indent="-311150">
              <a:lnSpc>
                <a:spcPct val="150000"/>
              </a:lnSpc>
              <a:buFont typeface="Arial" panose="020B0604020202020204" pitchFamily="34" charset="0"/>
              <a:buChar char="•"/>
            </a:pPr>
            <a:r>
              <a:rPr lang="fr-FR" sz="2000" dirty="0" err="1">
                <a:solidFill>
                  <a:schemeClr val="tx2"/>
                </a:solidFill>
              </a:rPr>
              <a:t>Avdanced</a:t>
            </a:r>
            <a:r>
              <a:rPr lang="fr-FR" sz="2000" dirty="0">
                <a:solidFill>
                  <a:schemeClr val="tx2"/>
                </a:solidFill>
              </a:rPr>
              <a:t> </a:t>
            </a:r>
            <a:r>
              <a:rPr lang="fr-FR" sz="2000" dirty="0" err="1">
                <a:solidFill>
                  <a:schemeClr val="tx2"/>
                </a:solidFill>
              </a:rPr>
              <a:t>Formal</a:t>
            </a:r>
            <a:r>
              <a:rPr lang="fr-FR" sz="2000" dirty="0">
                <a:solidFill>
                  <a:schemeClr val="tx2"/>
                </a:solidFill>
              </a:rPr>
              <a:t> </a:t>
            </a:r>
            <a:r>
              <a:rPr lang="fr-FR" sz="2000" dirty="0" err="1">
                <a:solidFill>
                  <a:schemeClr val="tx2"/>
                </a:solidFill>
              </a:rPr>
              <a:t>Methods</a:t>
            </a:r>
            <a:endParaRPr lang="fr-FR" sz="2000" dirty="0">
              <a:solidFill>
                <a:schemeClr val="tx2"/>
              </a:solidFill>
            </a:endParaRPr>
          </a:p>
          <a:p>
            <a:pPr marL="598488" indent="-311150">
              <a:lnSpc>
                <a:spcPct val="150000"/>
              </a:lnSpc>
              <a:buFont typeface="Arial" panose="020B0604020202020204" pitchFamily="34" charset="0"/>
              <a:buChar char="•"/>
            </a:pPr>
            <a:r>
              <a:rPr lang="fr-FR" sz="2000" dirty="0">
                <a:solidFill>
                  <a:schemeClr val="tx2"/>
                </a:solidFill>
              </a:rPr>
              <a:t>Graphs </a:t>
            </a:r>
            <a:r>
              <a:rPr lang="fr-FR" sz="2000" dirty="0" err="1">
                <a:solidFill>
                  <a:schemeClr val="tx2"/>
                </a:solidFill>
              </a:rPr>
              <a:t>Algorithmics</a:t>
            </a:r>
            <a:endParaRPr lang="fr-FR" sz="2000" dirty="0">
              <a:solidFill>
                <a:schemeClr val="tx2"/>
              </a:solidFill>
            </a:endParaRPr>
          </a:p>
          <a:p>
            <a:pPr marL="598488" indent="-311150">
              <a:lnSpc>
                <a:spcPct val="150000"/>
              </a:lnSpc>
              <a:buFont typeface="Arial" panose="020B0604020202020204" pitchFamily="34" charset="0"/>
              <a:buChar char="•"/>
            </a:pPr>
            <a:r>
              <a:rPr lang="fr-FR" sz="2000" dirty="0">
                <a:solidFill>
                  <a:schemeClr val="tx2"/>
                </a:solidFill>
              </a:rPr>
              <a:t>Light-</a:t>
            </a:r>
            <a:r>
              <a:rPr lang="fr-FR" sz="2000" dirty="0" err="1">
                <a:solidFill>
                  <a:schemeClr val="tx2"/>
                </a:solidFill>
              </a:rPr>
              <a:t>weight</a:t>
            </a:r>
            <a:r>
              <a:rPr lang="fr-FR" sz="2000" dirty="0">
                <a:solidFill>
                  <a:schemeClr val="tx2"/>
                </a:solidFill>
              </a:rPr>
              <a:t> </a:t>
            </a:r>
            <a:r>
              <a:rPr lang="fr-FR" sz="2000" dirty="0" err="1">
                <a:solidFill>
                  <a:schemeClr val="tx2"/>
                </a:solidFill>
              </a:rPr>
              <a:t>Machine-Learning</a:t>
            </a:r>
            <a:endParaRPr lang="fr-FR" sz="2000" dirty="0">
              <a:solidFill>
                <a:schemeClr val="tx2"/>
              </a:solidFill>
            </a:endParaRPr>
          </a:p>
        </p:txBody>
      </p:sp>
      <p:pic>
        <p:nvPicPr>
          <p:cNvPr id="12" name="Image 11">
            <a:extLst>
              <a:ext uri="{FF2B5EF4-FFF2-40B4-BE49-F238E27FC236}">
                <a16:creationId xmlns:a16="http://schemas.microsoft.com/office/drawing/2014/main" id="{3763283B-4B61-7B43-9E44-FA740D93A5FE}"/>
              </a:ext>
            </a:extLst>
          </p:cNvPr>
          <p:cNvPicPr>
            <a:picLocks noChangeAspect="1"/>
          </p:cNvPicPr>
          <p:nvPr/>
        </p:nvPicPr>
        <p:blipFill>
          <a:blip r:embed="rId4"/>
          <a:stretch>
            <a:fillRect/>
          </a:stretch>
        </p:blipFill>
        <p:spPr>
          <a:xfrm>
            <a:off x="1778640" y="2314188"/>
            <a:ext cx="5656431" cy="4104440"/>
          </a:xfrm>
          <a:prstGeom prst="rect">
            <a:avLst/>
          </a:prstGeom>
        </p:spPr>
      </p:pic>
      <p:pic>
        <p:nvPicPr>
          <p:cNvPr id="13" name="Image 12">
            <a:extLst>
              <a:ext uri="{FF2B5EF4-FFF2-40B4-BE49-F238E27FC236}">
                <a16:creationId xmlns:a16="http://schemas.microsoft.com/office/drawing/2014/main" id="{11EB0E4C-487A-2C42-8220-A6CAB04A8DDD}"/>
              </a:ext>
            </a:extLst>
          </p:cNvPr>
          <p:cNvPicPr>
            <a:picLocks noChangeAspect="1"/>
          </p:cNvPicPr>
          <p:nvPr/>
        </p:nvPicPr>
        <p:blipFill>
          <a:blip r:embed="rId5"/>
          <a:stretch>
            <a:fillRect/>
          </a:stretch>
        </p:blipFill>
        <p:spPr>
          <a:xfrm>
            <a:off x="1216762" y="2685665"/>
            <a:ext cx="6428992" cy="2876708"/>
          </a:xfrm>
          <a:prstGeom prst="rect">
            <a:avLst/>
          </a:prstGeom>
        </p:spPr>
      </p:pic>
      <p:pic>
        <p:nvPicPr>
          <p:cNvPr id="14" name="Image 13">
            <a:extLst>
              <a:ext uri="{FF2B5EF4-FFF2-40B4-BE49-F238E27FC236}">
                <a16:creationId xmlns:a16="http://schemas.microsoft.com/office/drawing/2014/main" id="{F4F43134-70E8-F447-86B6-EBC138283F04}"/>
              </a:ext>
            </a:extLst>
          </p:cNvPr>
          <p:cNvPicPr>
            <a:picLocks noChangeAspect="1"/>
          </p:cNvPicPr>
          <p:nvPr/>
        </p:nvPicPr>
        <p:blipFill>
          <a:blip r:embed="rId6"/>
          <a:stretch>
            <a:fillRect/>
          </a:stretch>
        </p:blipFill>
        <p:spPr>
          <a:xfrm>
            <a:off x="1777455" y="2407196"/>
            <a:ext cx="5711759" cy="4076671"/>
          </a:xfrm>
          <a:prstGeom prst="rect">
            <a:avLst/>
          </a:prstGeom>
        </p:spPr>
      </p:pic>
      <p:pic>
        <p:nvPicPr>
          <p:cNvPr id="15" name="Image 14">
            <a:extLst>
              <a:ext uri="{FF2B5EF4-FFF2-40B4-BE49-F238E27FC236}">
                <a16:creationId xmlns:a16="http://schemas.microsoft.com/office/drawing/2014/main" id="{E4C41AA5-2635-C849-8BE1-7DE44F1C6697}"/>
              </a:ext>
            </a:extLst>
          </p:cNvPr>
          <p:cNvPicPr>
            <a:picLocks noChangeAspect="1"/>
          </p:cNvPicPr>
          <p:nvPr/>
        </p:nvPicPr>
        <p:blipFill>
          <a:blip r:embed="rId7"/>
          <a:stretch>
            <a:fillRect/>
          </a:stretch>
        </p:blipFill>
        <p:spPr>
          <a:xfrm>
            <a:off x="3525411" y="4069174"/>
            <a:ext cx="1443188" cy="1327733"/>
          </a:xfrm>
          <a:prstGeom prst="rect">
            <a:avLst/>
          </a:prstGeom>
        </p:spPr>
      </p:pic>
      <p:pic>
        <p:nvPicPr>
          <p:cNvPr id="17" name="Image 16">
            <a:extLst>
              <a:ext uri="{FF2B5EF4-FFF2-40B4-BE49-F238E27FC236}">
                <a16:creationId xmlns:a16="http://schemas.microsoft.com/office/drawing/2014/main" id="{EC2348FE-B2FF-A640-AC87-494CC5C714C7}"/>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9">
                    <a14:imgEffect>
                      <a14:colorTemperature colorTemp="11200"/>
                    </a14:imgEffect>
                    <a14:imgEffect>
                      <a14:saturation sat="400000"/>
                    </a14:imgEffect>
                  </a14:imgLayer>
                </a14:imgProps>
              </a:ext>
            </a:extLst>
          </a:blip>
          <a:stretch>
            <a:fillRect/>
          </a:stretch>
        </p:blipFill>
        <p:spPr>
          <a:xfrm>
            <a:off x="3257782" y="6777770"/>
            <a:ext cx="997948" cy="797178"/>
          </a:xfrm>
          <a:prstGeom prst="rect">
            <a:avLst/>
          </a:prstGeom>
          <a:noFill/>
          <a:scene3d>
            <a:camera prst="orthographicFront"/>
            <a:lightRig rig="threePt" dir="t"/>
          </a:scene3d>
          <a:sp3d extrusionH="127000">
            <a:bevelB w="101600" prst="riblet"/>
          </a:sp3d>
        </p:spPr>
      </p:pic>
      <p:pic>
        <p:nvPicPr>
          <p:cNvPr id="18" name="Image 17">
            <a:extLst>
              <a:ext uri="{FF2B5EF4-FFF2-40B4-BE49-F238E27FC236}">
                <a16:creationId xmlns:a16="http://schemas.microsoft.com/office/drawing/2014/main" id="{20763017-5349-B748-BC36-4889CBE8C180}"/>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Lst>
          </a:blip>
          <a:stretch>
            <a:fillRect/>
          </a:stretch>
        </p:blipFill>
        <p:spPr>
          <a:xfrm>
            <a:off x="2324869" y="7232639"/>
            <a:ext cx="1085074" cy="866775"/>
          </a:xfrm>
          <a:prstGeom prst="rect">
            <a:avLst/>
          </a:prstGeom>
          <a:noFill/>
          <a:scene3d>
            <a:camera prst="orthographicFront"/>
            <a:lightRig rig="threePt" dir="t"/>
          </a:scene3d>
          <a:sp3d extrusionH="127000">
            <a:bevelB w="101600" prst="riblet"/>
          </a:sp3d>
        </p:spPr>
      </p:pic>
      <p:pic>
        <p:nvPicPr>
          <p:cNvPr id="19" name="Image 18">
            <a:extLst>
              <a:ext uri="{FF2B5EF4-FFF2-40B4-BE49-F238E27FC236}">
                <a16:creationId xmlns:a16="http://schemas.microsoft.com/office/drawing/2014/main" id="{D0871111-DA6B-5C40-8800-FC598E119219}"/>
              </a:ext>
            </a:extLst>
          </p:cNvPr>
          <p:cNvPicPr>
            <a:picLocks noChangeAspect="1"/>
          </p:cNvPicPr>
          <p:nvPr/>
        </p:nvPicPr>
        <p:blipFill>
          <a:blip r:embed="rId8">
            <a:duotone>
              <a:prstClr val="black"/>
              <a:srgbClr val="D9C3A5">
                <a:tint val="50000"/>
                <a:satMod val="180000"/>
              </a:srgbClr>
            </a:duotone>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Lst>
          </a:blip>
          <a:stretch>
            <a:fillRect/>
          </a:stretch>
        </p:blipFill>
        <p:spPr>
          <a:xfrm>
            <a:off x="4257234" y="7151305"/>
            <a:ext cx="1195868" cy="955279"/>
          </a:xfrm>
          <a:prstGeom prst="rect">
            <a:avLst/>
          </a:prstGeom>
          <a:noFill/>
          <a:scene3d>
            <a:camera prst="orthographicFront"/>
            <a:lightRig rig="threePt" dir="t"/>
          </a:scene3d>
          <a:sp3d extrusionH="127000">
            <a:bevelB w="101600" prst="riblet"/>
          </a:sp3d>
        </p:spPr>
      </p:pic>
    </p:spTree>
    <p:extLst>
      <p:ext uri="{BB962C8B-B14F-4D97-AF65-F5344CB8AC3E}">
        <p14:creationId xmlns:p14="http://schemas.microsoft.com/office/powerpoint/2010/main" val="68648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0" presetClass="path" presetSubtype="0" repeatCount="0" accel="50000" decel="50000" fill="hold" nodeType="withEffect">
                                  <p:stCondLst>
                                    <p:cond delay="0"/>
                                  </p:stCondLst>
                                  <p:childTnLst>
                                    <p:animMotion origin="layout" path="M -0.01562 0.00394 L 0.1069 -0.49352 L 0.1069 -0.49328 L 0.1069 -0.49352 " pathEditMode="relative" rAng="0" ptsTypes="AAAA">
                                      <p:cBhvr>
                                        <p:cTn id="29" dur="2000" fill="hold"/>
                                        <p:tgtEl>
                                          <p:spTgt spid="17"/>
                                        </p:tgtEl>
                                        <p:attrNameLst>
                                          <p:attrName>ppt_x</p:attrName>
                                          <p:attrName>ppt_y</p:attrName>
                                        </p:attrNameLst>
                                      </p:cBhvr>
                                      <p:rCtr x="6120" y="-24884"/>
                                    </p:animMotion>
                                  </p:childTnLst>
                                </p:cTn>
                              </p:par>
                              <p:par>
                                <p:cTn id="30" presetID="0" presetClass="path" presetSubtype="0" repeatCount="0" accel="50000" decel="50000" fill="hold" nodeType="withEffect">
                                  <p:stCondLst>
                                    <p:cond delay="0"/>
                                  </p:stCondLst>
                                  <p:childTnLst>
                                    <p:animMotion origin="layout" path="M -0.00273 0.02384 C 0.13086 -0.27755 0.26459 -0.57894 0.30821 -0.65903 " pathEditMode="relative" rAng="0" ptsTypes="AA">
                                      <p:cBhvr>
                                        <p:cTn id="31" dur="2000" fill="hold"/>
                                        <p:tgtEl>
                                          <p:spTgt spid="18"/>
                                        </p:tgtEl>
                                        <p:attrNameLst>
                                          <p:attrName>ppt_x</p:attrName>
                                          <p:attrName>ppt_y</p:attrName>
                                        </p:attrNameLst>
                                      </p:cBhvr>
                                      <p:rCtr x="15547" y="-34144"/>
                                    </p:animMotion>
                                  </p:childTnLst>
                                </p:cTn>
                              </p:par>
                              <p:par>
                                <p:cTn id="32" presetID="0" presetClass="path" presetSubtype="0" repeatCount="0" accel="50000" decel="50000" fill="hold" nodeType="withEffect">
                                  <p:stCondLst>
                                    <p:cond delay="0"/>
                                  </p:stCondLst>
                                  <p:childTnLst>
                                    <p:animMotion origin="layout" path="M 0.01381 -0.03495 C 0.06211 -0.16574 0.11042 -0.2963 0.08516 -0.37986 C 0.0599 -0.46319 -0.13802 -0.53588 -0.13802 -0.53565 L -0.13802 -0.53588 C -0.14205 -0.53866 -0.16028 -0.54838 -0.16184 -0.55208 C -0.16341 -0.55602 -0.15533 -0.55741 -0.14726 -0.55857 " pathEditMode="relative" rAng="0" ptsTypes="AAAAAA">
                                      <p:cBhvr>
                                        <p:cTn id="33" dur="2000" fill="hold"/>
                                        <p:tgtEl>
                                          <p:spTgt spid="19"/>
                                        </p:tgtEl>
                                        <p:attrNameLst>
                                          <p:attrName>ppt_x</p:attrName>
                                          <p:attrName>ppt_y</p:attrName>
                                        </p:attrNameLst>
                                      </p:cBhvr>
                                      <p:rCtr x="-4883" y="-26181"/>
                                    </p:animMotion>
                                  </p:childTnLst>
                                </p:cTn>
                              </p:par>
                            </p:childTnLst>
                          </p:cTn>
                        </p:par>
                        <p:par>
                          <p:cTn id="34" fill="hold">
                            <p:stCondLst>
                              <p:cond delay="2000"/>
                            </p:stCondLst>
                            <p:childTnLst>
                              <p:par>
                                <p:cTn id="35" presetID="53" presetClass="entr" presetSubtype="16" repeatCount="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8893FAF-26F0-A240-83CA-FBB75CA15E55}"/>
              </a:ext>
            </a:extLst>
          </p:cNvPr>
          <p:cNvSpPr>
            <a:spLocks noGrp="1"/>
          </p:cNvSpPr>
          <p:nvPr>
            <p:ph type="body" sz="quarter" idx="10"/>
          </p:nvPr>
        </p:nvSpPr>
        <p:spPr>
          <a:xfrm>
            <a:off x="3743400" y="1555210"/>
            <a:ext cx="13515900" cy="1066800"/>
          </a:xfrm>
        </p:spPr>
        <p:txBody>
          <a:bodyPr/>
          <a:lstStyle/>
          <a:p>
            <a:pPr>
              <a:lnSpc>
                <a:spcPct val="100000"/>
              </a:lnSpc>
            </a:pPr>
            <a:r>
              <a:rPr lang="fr-FR" sz="3200" dirty="0"/>
              <a:t>DYNAMIC ANALYSIS :</a:t>
            </a:r>
          </a:p>
          <a:p>
            <a:pPr>
              <a:lnSpc>
                <a:spcPct val="100000"/>
              </a:lnSpc>
            </a:pPr>
            <a:r>
              <a:rPr lang="fr-FR" sz="3200" dirty="0"/>
              <a:t>FULLY AUTOMATED OBFUSCATION MITIGATIONS</a:t>
            </a:r>
          </a:p>
        </p:txBody>
      </p:sp>
      <p:grpSp>
        <p:nvGrpSpPr>
          <p:cNvPr id="3" name="Groupe 2">
            <a:extLst>
              <a:ext uri="{FF2B5EF4-FFF2-40B4-BE49-F238E27FC236}">
                <a16:creationId xmlns:a16="http://schemas.microsoft.com/office/drawing/2014/main" id="{A3A6D130-C54F-1742-9A8B-6F87B9C2D297}"/>
              </a:ext>
            </a:extLst>
          </p:cNvPr>
          <p:cNvGrpSpPr/>
          <p:nvPr/>
        </p:nvGrpSpPr>
        <p:grpSpPr>
          <a:xfrm>
            <a:off x="4702038" y="4135388"/>
            <a:ext cx="8883923" cy="4020032"/>
            <a:chOff x="1863329" y="2035969"/>
            <a:chExt cx="8883923" cy="4020032"/>
          </a:xfrm>
        </p:grpSpPr>
        <p:graphicFrame>
          <p:nvGraphicFramePr>
            <p:cNvPr id="4" name="Tableau">
              <a:extLst>
                <a:ext uri="{FF2B5EF4-FFF2-40B4-BE49-F238E27FC236}">
                  <a16:creationId xmlns:a16="http://schemas.microsoft.com/office/drawing/2014/main" id="{C7C0C551-2C8B-C74C-A923-51CCEE810919}"/>
                </a:ext>
              </a:extLst>
            </p:cNvPr>
            <p:cNvGraphicFramePr/>
            <p:nvPr>
              <p:extLst>
                <p:ext uri="{D42A27DB-BD31-4B8C-83A1-F6EECF244321}">
                  <p14:modId xmlns:p14="http://schemas.microsoft.com/office/powerpoint/2010/main" val="4251711839"/>
                </p:ext>
              </p:extLst>
            </p:nvPr>
          </p:nvGraphicFramePr>
          <p:xfrm>
            <a:off x="1863329" y="2035969"/>
            <a:ext cx="1555300" cy="4020032"/>
          </p:xfrm>
          <a:graphic>
            <a:graphicData uri="http://schemas.openxmlformats.org/drawingml/2006/table">
              <a:tbl>
                <a:tblPr firstRow="1" firstCol="1"/>
                <a:tblGrid>
                  <a:gridCol w="547444">
                    <a:extLst>
                      <a:ext uri="{9D8B030D-6E8A-4147-A177-3AD203B41FA5}">
                        <a16:colId xmlns:a16="http://schemas.microsoft.com/office/drawing/2014/main" val="20000"/>
                      </a:ext>
                    </a:extLst>
                  </a:gridCol>
                  <a:gridCol w="1007856">
                    <a:extLst>
                      <a:ext uri="{9D8B030D-6E8A-4147-A177-3AD203B41FA5}">
                        <a16:colId xmlns:a16="http://schemas.microsoft.com/office/drawing/2014/main" val="20001"/>
                      </a:ext>
                    </a:extLst>
                  </a:gridCol>
                </a:tblGrid>
                <a:tr h="267891">
                  <a:tc gridSpan="2">
                    <a:txBody>
                      <a:bodyPr/>
                      <a:lstStyle/>
                      <a:p>
                        <a:pPr defTabSz="914400">
                          <a:tabLst>
                            <a:tab pos="1181100" algn="l"/>
                          </a:tabLst>
                          <a:defRPr b="0">
                            <a:solidFill>
                              <a:srgbClr val="000000"/>
                            </a:solidFill>
                          </a:defRPr>
                        </a:pPr>
                        <a:r>
                          <a:rPr sz="1300" b="1">
                            <a:solidFill>
                              <a:srgbClr val="0774C2"/>
                            </a:solidFill>
                            <a:effectLst/>
                            <a:sym typeface="Helvetica"/>
                          </a:rPr>
                          <a:t>Wave 1</a:t>
                        </a:r>
                      </a:p>
                    </a:txBody>
                    <a:tcPr marL="35719" marR="35719" marT="35719" marB="35719" anchor="ctr" horzOverflow="overflow"/>
                  </a:tc>
                  <a:tc hMerge="1">
                    <a:txBody>
                      <a:bodyPr/>
                      <a:lstStyle/>
                      <a:p>
                        <a:endParaRPr lang="fr-FR"/>
                      </a:p>
                    </a:txBody>
                    <a:tcPr/>
                  </a:tc>
                  <a:extLst>
                    <a:ext uri="{0D108BD9-81ED-4DB2-BD59-A6C34878D82A}">
                      <a16:rowId xmlns:a16="http://schemas.microsoft.com/office/drawing/2014/main" val="10000"/>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1005000</a:t>
                        </a:r>
                      </a:p>
                    </a:txBody>
                    <a:tcPr marL="35719" marR="35719" marT="35719" marB="35719" anchor="ctr" horzOverflow="overflow">
                      <a:solidFill>
                        <a:srgbClr val="DCDEE0"/>
                      </a:solidFill>
                    </a:tcPr>
                  </a:tc>
                  <a:tc>
                    <a:txBody>
                      <a:bodyPr/>
                      <a:lstStyle/>
                      <a:p>
                        <a:pPr algn="l" defTabSz="914400">
                          <a:spcBef>
                            <a:spcPts val="1200"/>
                          </a:spcBef>
                        </a:pPr>
                        <a:r>
                          <a:rPr sz="800" err="1">
                            <a:latin typeface="Helvetica"/>
                            <a:ea typeface="Helvetica"/>
                            <a:cs typeface="Helvetica"/>
                            <a:sym typeface="Helvetica"/>
                          </a:rPr>
                          <a:t>pushfd</a:t>
                        </a:r>
                        <a:endParaRPr sz="800">
                          <a:latin typeface="Helvetica"/>
                          <a:ea typeface="Helvetica"/>
                          <a:cs typeface="Helvetica"/>
                          <a:sym typeface="Helvetica"/>
                        </a:endParaRP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1"/>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1005001</a:t>
                        </a:r>
                      </a:p>
                    </a:txBody>
                    <a:tcPr marL="35719" marR="35719" marT="35719" marB="35719" anchor="ctr" horzOverflow="overflow">
                      <a:solidFill>
                        <a:srgbClr val="DCDEE0"/>
                      </a:solidFill>
                    </a:tcPr>
                  </a:tc>
                  <a:tc>
                    <a:txBody>
                      <a:bodyPr/>
                      <a:lstStyle/>
                      <a:p>
                        <a:pPr algn="l" defTabSz="914400">
                          <a:spcBef>
                            <a:spcPts val="1200"/>
                          </a:spcBef>
                          <a:defRPr sz="1200">
                            <a:latin typeface="Helvetica"/>
                            <a:ea typeface="Helvetica"/>
                            <a:cs typeface="Helvetica"/>
                            <a:sym typeface="Helvetica"/>
                          </a:defRPr>
                        </a:pPr>
                        <a:r>
                          <a:rPr sz="800"/>
                          <a:t>push </a:t>
                        </a:r>
                        <a:r>
                          <a:rPr sz="800">
                            <a:solidFill>
                              <a:srgbClr val="0221B5"/>
                            </a:solidFill>
                          </a:rPr>
                          <a:t>0x3</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2"/>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1005003</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jae </a:t>
                        </a:r>
                        <a:r>
                          <a:rPr sz="800"/>
                          <a:t>0x1005010</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3"/>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1005005</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jmp </a:t>
                        </a:r>
                        <a:r>
                          <a:rPr sz="800"/>
                          <a:t>0x1005009</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4"/>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1005007</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db </a:t>
                        </a:r>
                        <a:r>
                          <a:rPr sz="800"/>
                          <a:t>0x75 </a:t>
                        </a:r>
                        <a:r>
                          <a:rPr sz="800">
                            <a:solidFill>
                              <a:srgbClr val="000000"/>
                            </a:solidFill>
                          </a:rPr>
                          <a:t>; </a:t>
                        </a:r>
                        <a:r>
                          <a:rPr sz="800">
                            <a:solidFill>
                              <a:srgbClr val="1AB333"/>
                            </a:solidFill>
                          </a:rPr>
                          <a:t>'u'</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5"/>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1005008</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db </a:t>
                        </a:r>
                        <a:r>
                          <a:rPr sz="800"/>
                          <a:t>0x75 </a:t>
                        </a:r>
                        <a:r>
                          <a:rPr sz="800">
                            <a:solidFill>
                              <a:srgbClr val="000000"/>
                            </a:solidFill>
                          </a:rPr>
                          <a:t>; </a:t>
                        </a:r>
                        <a:r>
                          <a:rPr sz="800">
                            <a:solidFill>
                              <a:srgbClr val="1AB333"/>
                            </a:solidFill>
                          </a:rPr>
                          <a:t>'u'</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6"/>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1005009</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call </a:t>
                        </a:r>
                        <a:r>
                          <a:rPr sz="800"/>
                          <a:t>0x1005014</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7"/>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100500e</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xor </a:t>
                        </a:r>
                        <a:r>
                          <a:rPr sz="800">
                            <a:solidFill>
                              <a:srgbClr val="A61509"/>
                            </a:solidFill>
                          </a:rPr>
                          <a:t>ax</a:t>
                        </a:r>
                        <a:r>
                          <a:rPr sz="800">
                            <a:solidFill>
                              <a:srgbClr val="000000"/>
                            </a:solidFill>
                          </a:rPr>
                          <a:t>, </a:t>
                        </a:r>
                        <a:r>
                          <a:rPr sz="800"/>
                          <a:t>0xf773</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8"/>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1005012</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jmp </a:t>
                        </a:r>
                        <a:r>
                          <a:rPr sz="800"/>
                          <a:t>0x1005031</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9"/>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1005014</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add </a:t>
                        </a:r>
                        <a:r>
                          <a:rPr sz="800" err="1">
                            <a:solidFill>
                              <a:srgbClr val="A61509"/>
                            </a:solidFill>
                          </a:rPr>
                          <a:t>esp</a:t>
                        </a:r>
                        <a:r>
                          <a:rPr sz="800">
                            <a:solidFill>
                              <a:srgbClr val="000000"/>
                            </a:solidFill>
                          </a:rPr>
                          <a:t>, </a:t>
                        </a:r>
                        <a:r>
                          <a:rPr sz="800"/>
                          <a:t>0x4</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10"/>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1005017</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t> </a:t>
                        </a:r>
                        <a:r>
                          <a:rPr sz="800">
                            <a:solidFill>
                              <a:srgbClr val="000000"/>
                            </a:solidFill>
                          </a:rPr>
                          <a:t>jmp </a:t>
                        </a:r>
                        <a:r>
                          <a:rPr sz="800"/>
                          <a:t>0x100501b</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11"/>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1005019</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db </a:t>
                        </a:r>
                        <a:r>
                          <a:rPr sz="800"/>
                          <a:t>0x75 ; </a:t>
                        </a:r>
                        <a:r>
                          <a:rPr sz="800">
                            <a:solidFill>
                              <a:srgbClr val="1AB333"/>
                            </a:solidFill>
                          </a:rPr>
                          <a:t>'u'</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12"/>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100501a </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db </a:t>
                        </a:r>
                        <a:r>
                          <a:rPr sz="800"/>
                          <a:t>0x75 </a:t>
                        </a:r>
                        <a:r>
                          <a:rPr sz="800">
                            <a:solidFill>
                              <a:srgbClr val="000000"/>
                            </a:solidFill>
                          </a:rPr>
                          <a:t>; </a:t>
                        </a:r>
                        <a:r>
                          <a:rPr sz="800">
                            <a:solidFill>
                              <a:srgbClr val="1AB333"/>
                            </a:solidFill>
                          </a:rPr>
                          <a:t>'u'</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13"/>
                    </a:ext>
                  </a:extLst>
                </a:tr>
                <a:tr h="267891">
                  <a:tc>
                    <a:txBody>
                      <a:bodyPr/>
                      <a:lstStyle/>
                      <a:p>
                        <a:pPr algn="l" defTabSz="914400">
                          <a:spcBef>
                            <a:spcPts val="1200"/>
                          </a:spcBef>
                          <a:tabLst>
                            <a:tab pos="1181100" algn="l"/>
                          </a:tabLst>
                          <a:defRPr b="0">
                            <a:solidFill>
                              <a:srgbClr val="000000"/>
                            </a:solidFill>
                          </a:defRPr>
                        </a:pPr>
                        <a:r>
                          <a:rPr sz="800">
                            <a:effectLst>
                              <a:outerShdw blurRad="25400" dist="25400" dir="5400000" rotWithShape="0">
                                <a:srgbClr val="000000">
                                  <a:alpha val="60000"/>
                                </a:srgbClr>
                              </a:outerShdw>
                            </a:effectLst>
                            <a:sym typeface="Helvetica"/>
                          </a:rPr>
                          <a:t>100501b </a:t>
                        </a:r>
                      </a:p>
                    </a:txBody>
                    <a:tcPr marL="35719" marR="35719" marT="35719" marB="35719" anchor="ctr" horzOverflow="overflow">
                      <a:solidFill>
                        <a:srgbClr val="DCDEE0"/>
                      </a:solidFill>
                    </a:tcPr>
                  </a:tc>
                  <a:tc>
                    <a:txBody>
                      <a:bodyPr/>
                      <a:lstStyle/>
                      <a:p>
                        <a:pPr algn="l" defTabSz="914400">
                          <a:spcBef>
                            <a:spcPts val="1200"/>
                          </a:spcBef>
                        </a:pPr>
                        <a:r>
                          <a:rPr sz="800" err="1">
                            <a:latin typeface="Helvetica"/>
                            <a:ea typeface="Helvetica"/>
                            <a:cs typeface="Helvetica"/>
                            <a:sym typeface="Helvetica"/>
                          </a:rPr>
                          <a:t>dec</a:t>
                        </a:r>
                        <a:r>
                          <a:rPr sz="800">
                            <a:latin typeface="Helvetica"/>
                            <a:ea typeface="Helvetica"/>
                            <a:cs typeface="Helvetica"/>
                            <a:sym typeface="Helvetica"/>
                          </a:rPr>
                          <a:t> </a:t>
                        </a:r>
                        <a:r>
                          <a:rPr sz="800" err="1">
                            <a:latin typeface="Helvetica"/>
                            <a:ea typeface="Helvetica"/>
                            <a:cs typeface="Helvetica"/>
                            <a:sym typeface="Helvetica"/>
                          </a:rPr>
                          <a:t>dword</a:t>
                        </a:r>
                        <a:r>
                          <a:rPr sz="800">
                            <a:latin typeface="Helvetica"/>
                            <a:ea typeface="Helvetica"/>
                            <a:cs typeface="Helvetica"/>
                            <a:sym typeface="Helvetica"/>
                          </a:rPr>
                          <a:t> </a:t>
                        </a:r>
                      </a:p>
                    </a:txBody>
                    <a:tcPr marL="35719" marR="35719" marT="35719" marB="35719"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14"/>
                    </a:ext>
                  </a:extLst>
                </a:tr>
              </a:tbl>
            </a:graphicData>
          </a:graphic>
        </p:graphicFrame>
        <p:graphicFrame>
          <p:nvGraphicFramePr>
            <p:cNvPr id="5" name="Tableau">
              <a:extLst>
                <a:ext uri="{FF2B5EF4-FFF2-40B4-BE49-F238E27FC236}">
                  <a16:creationId xmlns:a16="http://schemas.microsoft.com/office/drawing/2014/main" id="{0BD547EC-B709-BD4C-888A-D554D9AAF42A}"/>
                </a:ext>
              </a:extLst>
            </p:cNvPr>
            <p:cNvGraphicFramePr/>
            <p:nvPr>
              <p:extLst>
                <p:ext uri="{D42A27DB-BD31-4B8C-83A1-F6EECF244321}">
                  <p14:modId xmlns:p14="http://schemas.microsoft.com/office/powerpoint/2010/main" val="3939103223"/>
                </p:ext>
              </p:extLst>
            </p:nvPr>
          </p:nvGraphicFramePr>
          <p:xfrm>
            <a:off x="4403710" y="2815698"/>
            <a:ext cx="2140368" cy="1301640"/>
          </p:xfrm>
          <a:graphic>
            <a:graphicData uri="http://schemas.openxmlformats.org/drawingml/2006/table">
              <a:tbl>
                <a:tblPr firstRow="1" firstCol="1"/>
                <a:tblGrid>
                  <a:gridCol w="685749">
                    <a:extLst>
                      <a:ext uri="{9D8B030D-6E8A-4147-A177-3AD203B41FA5}">
                        <a16:colId xmlns:a16="http://schemas.microsoft.com/office/drawing/2014/main" val="20000"/>
                      </a:ext>
                    </a:extLst>
                  </a:gridCol>
                  <a:gridCol w="1454619">
                    <a:extLst>
                      <a:ext uri="{9D8B030D-6E8A-4147-A177-3AD203B41FA5}">
                        <a16:colId xmlns:a16="http://schemas.microsoft.com/office/drawing/2014/main" val="20001"/>
                      </a:ext>
                    </a:extLst>
                  </a:gridCol>
                </a:tblGrid>
                <a:tr h="325410">
                  <a:tc gridSpan="2">
                    <a:txBody>
                      <a:bodyPr/>
                      <a:lstStyle/>
                      <a:p>
                        <a:pPr defTabSz="914400">
                          <a:tabLst>
                            <a:tab pos="1181100" algn="l"/>
                          </a:tabLst>
                          <a:defRPr b="0">
                            <a:solidFill>
                              <a:srgbClr val="000000"/>
                            </a:solidFill>
                          </a:defRPr>
                        </a:pPr>
                        <a:r>
                          <a:rPr sz="1300" b="1">
                            <a:solidFill>
                              <a:srgbClr val="0774C2"/>
                            </a:solidFill>
                            <a:effectLst/>
                            <a:sym typeface="Helvetica"/>
                          </a:rPr>
                          <a:t>Wave 2</a:t>
                        </a:r>
                      </a:p>
                    </a:txBody>
                    <a:tcPr marL="35719" marR="35719" marT="35719" marB="35719" anchor="ctr" horzOverflow="overflow"/>
                  </a:tc>
                  <a:tc hMerge="1">
                    <a:txBody>
                      <a:bodyPr/>
                      <a:lstStyle/>
                      <a:p>
                        <a:endParaRPr lang="fr-FR"/>
                      </a:p>
                    </a:txBody>
                    <a:tcPr/>
                  </a:tc>
                  <a:extLst>
                    <a:ext uri="{0D108BD9-81ED-4DB2-BD59-A6C34878D82A}">
                      <a16:rowId xmlns:a16="http://schemas.microsoft.com/office/drawing/2014/main" val="10000"/>
                    </a:ext>
                  </a:extLst>
                </a:tr>
                <a:tr h="325410">
                  <a:tc>
                    <a:txBody>
                      <a:bodyPr/>
                      <a:lstStyle/>
                      <a:p>
                        <a:pPr algn="l" defTabSz="914400">
                          <a:tabLst>
                            <a:tab pos="1181100" algn="l"/>
                          </a:tabLst>
                          <a:defRPr b="0">
                            <a:solidFill>
                              <a:srgbClr val="000000"/>
                            </a:solidFill>
                          </a:defRPr>
                        </a:pPr>
                        <a:r>
                          <a:rPr sz="900">
                            <a:effectLst>
                              <a:outerShdw blurRad="25400" dist="25400" dir="5400000" rotWithShape="0">
                                <a:srgbClr val="000000">
                                  <a:alpha val="60000"/>
                                </a:srgbClr>
                              </a:outerShdw>
                            </a:effectLst>
                            <a:sym typeface="Helvetica"/>
                          </a:rPr>
                          <a:t>1007088</a:t>
                        </a:r>
                      </a:p>
                    </a:txBody>
                    <a:tcPr marL="35719" marR="35719" marT="35719" marB="35719" anchor="ctr" horzOverflow="overflow">
                      <a:solidFill>
                        <a:srgbClr val="DCDEE0"/>
                      </a:solidFill>
                    </a:tcPr>
                  </a:tc>
                  <a:tc>
                    <a:txBody>
                      <a:bodyPr/>
                      <a:lstStyle/>
                      <a:p>
                        <a:pPr algn="l" defTabSz="914400">
                          <a:spcBef>
                            <a:spcPts val="1200"/>
                          </a:spcBef>
                          <a:defRPr sz="1300">
                            <a:solidFill>
                              <a:srgbClr val="0221B5"/>
                            </a:solidFill>
                            <a:latin typeface="Helvetica"/>
                            <a:ea typeface="Helvetica"/>
                            <a:cs typeface="Helvetica"/>
                            <a:sym typeface="Helvetica"/>
                          </a:defRPr>
                        </a:pPr>
                        <a:r>
                          <a:rPr sz="900">
                            <a:solidFill>
                              <a:srgbClr val="000000"/>
                            </a:solidFill>
                          </a:rPr>
                          <a:t>call </a:t>
                        </a:r>
                        <a:r>
                          <a:rPr sz="900"/>
                          <a:t>0x100708d</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1"/>
                    </a:ext>
                  </a:extLst>
                </a:tr>
                <a:tr h="325410">
                  <a:tc>
                    <a:txBody>
                      <a:bodyPr/>
                      <a:lstStyle/>
                      <a:p>
                        <a:pPr algn="l" defTabSz="914400">
                          <a:tabLst>
                            <a:tab pos="1181100" algn="l"/>
                          </a:tabLst>
                          <a:defRPr b="0">
                            <a:solidFill>
                              <a:srgbClr val="000000"/>
                            </a:solidFill>
                          </a:defRPr>
                        </a:pPr>
                        <a:r>
                          <a:rPr sz="900">
                            <a:effectLst>
                              <a:outerShdw blurRad="25400" dist="25400" dir="5400000" rotWithShape="0">
                                <a:srgbClr val="000000">
                                  <a:alpha val="60000"/>
                                </a:srgbClr>
                              </a:outerShdw>
                            </a:effectLst>
                            <a:sym typeface="Helvetica"/>
                          </a:rPr>
                          <a:t>100708d</a:t>
                        </a:r>
                      </a:p>
                    </a:txBody>
                    <a:tcPr marL="35719" marR="35719" marT="35719" marB="35719" anchor="ctr" horzOverflow="overflow">
                      <a:solidFill>
                        <a:srgbClr val="DCDEE0"/>
                      </a:solidFill>
                    </a:tcPr>
                  </a:tc>
                  <a:tc>
                    <a:txBody>
                      <a:bodyPr/>
                      <a:lstStyle/>
                      <a:p>
                        <a:pPr algn="l" defTabSz="914400">
                          <a:spcBef>
                            <a:spcPts val="1200"/>
                          </a:spcBef>
                          <a:defRPr sz="1300">
                            <a:latin typeface="Helvetica"/>
                            <a:ea typeface="Helvetica"/>
                            <a:cs typeface="Helvetica"/>
                            <a:sym typeface="Helvetica"/>
                          </a:defRPr>
                        </a:pPr>
                        <a:r>
                          <a:rPr sz="900"/>
                          <a:t>sub </a:t>
                        </a:r>
                        <a:r>
                          <a:rPr sz="900" err="1"/>
                          <a:t>dword</a:t>
                        </a:r>
                        <a:r>
                          <a:rPr sz="900"/>
                          <a:t> [</a:t>
                        </a:r>
                        <a:r>
                          <a:rPr sz="900" err="1"/>
                          <a:t>ss:</a:t>
                        </a:r>
                        <a:r>
                          <a:rPr sz="900" err="1">
                            <a:solidFill>
                              <a:srgbClr val="A61509"/>
                            </a:solidFill>
                          </a:rPr>
                          <a:t>esp</a:t>
                        </a:r>
                        <a:r>
                          <a:rPr sz="900"/>
                          <a:t>], 0x23a</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2"/>
                    </a:ext>
                  </a:extLst>
                </a:tr>
                <a:tr h="325410">
                  <a:tc>
                    <a:txBody>
                      <a:bodyPr/>
                      <a:lstStyle/>
                      <a:p>
                        <a:pPr algn="l" defTabSz="914400">
                          <a:tabLst>
                            <a:tab pos="1181100" algn="l"/>
                          </a:tabLst>
                          <a:defRPr b="0">
                            <a:solidFill>
                              <a:srgbClr val="000000"/>
                            </a:solidFill>
                          </a:defRPr>
                        </a:pPr>
                        <a:r>
                          <a:rPr sz="900">
                            <a:effectLst>
                              <a:outerShdw blurRad="25400" dist="25400" dir="5400000" rotWithShape="0">
                                <a:srgbClr val="000000">
                                  <a:alpha val="60000"/>
                                </a:srgbClr>
                              </a:outerShdw>
                            </a:effectLst>
                            <a:sym typeface="Helvetica"/>
                          </a:rPr>
                          <a:t>1007094</a:t>
                        </a:r>
                      </a:p>
                    </a:txBody>
                    <a:tcPr marL="35719" marR="35719" marT="35719" marB="35719" anchor="ctr" horzOverflow="overflow">
                      <a:solidFill>
                        <a:srgbClr val="DCDEE0"/>
                      </a:solidFill>
                    </a:tcPr>
                  </a:tc>
                  <a:tc>
                    <a:txBody>
                      <a:bodyPr/>
                      <a:lstStyle/>
                      <a:p>
                        <a:pPr algn="l" defTabSz="457200">
                          <a:spcBef>
                            <a:spcPts val="1200"/>
                          </a:spcBef>
                          <a:defRPr sz="1300">
                            <a:latin typeface="Helvetica"/>
                            <a:ea typeface="Helvetica"/>
                            <a:cs typeface="Helvetica"/>
                            <a:sym typeface="Helvetica"/>
                          </a:defRPr>
                        </a:pPr>
                        <a:r>
                          <a:rPr sz="900" dirty="0" err="1"/>
                          <a:t>jmp</a:t>
                        </a:r>
                        <a:r>
                          <a:rPr sz="900" dirty="0"/>
                          <a:t> </a:t>
                        </a:r>
                        <a:r>
                          <a:rPr sz="900" dirty="0" err="1"/>
                          <a:t>dword</a:t>
                        </a:r>
                        <a:r>
                          <a:rPr sz="900" dirty="0"/>
                          <a:t> [ss:</a:t>
                        </a:r>
                        <a:r>
                          <a:rPr sz="900" dirty="0">
                            <a:solidFill>
                              <a:srgbClr val="A61509"/>
                            </a:solidFill>
                          </a:rPr>
                          <a:t>esp</a:t>
                        </a:r>
                        <a:r>
                          <a:rPr sz="900" dirty="0"/>
                          <a:t>+</a:t>
                        </a:r>
                        <a:r>
                          <a:rPr sz="900" dirty="0">
                            <a:solidFill>
                              <a:srgbClr val="0221B5"/>
                            </a:solidFill>
                          </a:rPr>
                          <a:t>0x4</a:t>
                        </a:r>
                        <a:r>
                          <a:rPr sz="900" dirty="0"/>
                          <a:t>] </a:t>
                        </a:r>
                        <a:endParaRPr sz="900" dirty="0">
                          <a:latin typeface="Times"/>
                          <a:ea typeface="Times"/>
                          <a:cs typeface="Times"/>
                          <a:sym typeface="Times"/>
                        </a:endParaRPr>
                      </a:p>
                    </a:txBody>
                    <a:tcPr marL="35719" marR="35719" marT="35719" marB="35719"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3"/>
                    </a:ext>
                  </a:extLst>
                </a:tr>
              </a:tbl>
            </a:graphicData>
          </a:graphic>
        </p:graphicFrame>
        <p:graphicFrame>
          <p:nvGraphicFramePr>
            <p:cNvPr id="6" name="Tableau">
              <a:extLst>
                <a:ext uri="{FF2B5EF4-FFF2-40B4-BE49-F238E27FC236}">
                  <a16:creationId xmlns:a16="http://schemas.microsoft.com/office/drawing/2014/main" id="{DB1E5106-8F4D-B14E-BF69-D48C23C8587B}"/>
                </a:ext>
              </a:extLst>
            </p:cNvPr>
            <p:cNvGraphicFramePr/>
            <p:nvPr>
              <p:extLst>
                <p:ext uri="{D42A27DB-BD31-4B8C-83A1-F6EECF244321}">
                  <p14:modId xmlns:p14="http://schemas.microsoft.com/office/powerpoint/2010/main" val="1485468523"/>
                </p:ext>
              </p:extLst>
            </p:nvPr>
          </p:nvGraphicFramePr>
          <p:xfrm>
            <a:off x="8731271" y="2552301"/>
            <a:ext cx="2015981" cy="2084331"/>
          </p:xfrm>
          <a:graphic>
            <a:graphicData uri="http://schemas.openxmlformats.org/drawingml/2006/table">
              <a:tbl>
                <a:tblPr firstRow="1" firstCol="1"/>
                <a:tblGrid>
                  <a:gridCol w="709597">
                    <a:extLst>
                      <a:ext uri="{9D8B030D-6E8A-4147-A177-3AD203B41FA5}">
                        <a16:colId xmlns:a16="http://schemas.microsoft.com/office/drawing/2014/main" val="20000"/>
                      </a:ext>
                    </a:extLst>
                  </a:gridCol>
                  <a:gridCol w="1306384">
                    <a:extLst>
                      <a:ext uri="{9D8B030D-6E8A-4147-A177-3AD203B41FA5}">
                        <a16:colId xmlns:a16="http://schemas.microsoft.com/office/drawing/2014/main" val="20001"/>
                      </a:ext>
                    </a:extLst>
                  </a:gridCol>
                </a:tblGrid>
                <a:tr h="285421">
                  <a:tc gridSpan="2">
                    <a:txBody>
                      <a:bodyPr/>
                      <a:lstStyle/>
                      <a:p>
                        <a:pPr defTabSz="914400">
                          <a:tabLst>
                            <a:tab pos="1181100" algn="l"/>
                          </a:tabLst>
                          <a:defRPr b="0">
                            <a:solidFill>
                              <a:srgbClr val="000000"/>
                            </a:solidFill>
                          </a:defRPr>
                        </a:pPr>
                        <a:r>
                          <a:rPr sz="1300" b="1">
                            <a:solidFill>
                              <a:srgbClr val="0774C2"/>
                            </a:solidFill>
                            <a:effectLst/>
                            <a:sym typeface="Helvetica"/>
                          </a:rPr>
                          <a:t>Wave 18</a:t>
                        </a:r>
                      </a:p>
                    </a:txBody>
                    <a:tcPr marL="35719" marR="35719" marT="35719" marB="35719" anchor="ctr" horzOverflow="overflow"/>
                  </a:tc>
                  <a:tc hMerge="1">
                    <a:txBody>
                      <a:bodyPr/>
                      <a:lstStyle/>
                      <a:p>
                        <a:endParaRPr lang="fr-FR"/>
                      </a:p>
                    </a:txBody>
                    <a:tcPr/>
                  </a:tc>
                  <a:extLst>
                    <a:ext uri="{0D108BD9-81ED-4DB2-BD59-A6C34878D82A}">
                      <a16:rowId xmlns:a16="http://schemas.microsoft.com/office/drawing/2014/main" val="10000"/>
                    </a:ext>
                  </a:extLst>
                </a:tr>
                <a:tr h="328613">
                  <a:tc>
                    <a:txBody>
                      <a:bodyPr/>
                      <a:lstStyle/>
                      <a:p>
                        <a:pPr algn="l" defTabSz="457200">
                          <a:spcBef>
                            <a:spcPts val="1200"/>
                          </a:spcBef>
                          <a:defRPr sz="1200" b="0">
                            <a:solidFill>
                              <a:srgbClr val="000000"/>
                            </a:solidFill>
                            <a:sym typeface="Helvetica"/>
                          </a:defRPr>
                        </a:pPr>
                        <a:r>
                          <a:rPr sz="800"/>
                          <a:t>1006ba7 </a:t>
                        </a:r>
                        <a:endParaRPr sz="800">
                          <a:latin typeface="Times"/>
                          <a:ea typeface="Times"/>
                          <a:cs typeface="Times"/>
                          <a:sym typeface="Times"/>
                        </a:endParaRPr>
                      </a:p>
                    </a:txBody>
                    <a:tcPr marL="35719" marR="35719" marT="35719" marB="35719" anchor="ctr" horzOverflow="overflow">
                      <a:solidFill>
                        <a:srgbClr val="DCDEE0"/>
                      </a:solidFill>
                    </a:tcPr>
                  </a:tc>
                  <a:tc>
                    <a:txBody>
                      <a:bodyPr/>
                      <a:lstStyle/>
                      <a:p>
                        <a:pPr algn="l" defTabSz="914400">
                          <a:spcBef>
                            <a:spcPts val="1200"/>
                          </a:spcBef>
                        </a:pPr>
                        <a:r>
                          <a:rPr sz="800">
                            <a:latin typeface="Helvetica"/>
                            <a:ea typeface="Helvetica"/>
                            <a:cs typeface="Helvetica"/>
                            <a:sym typeface="Helvetica"/>
                          </a:rPr>
                          <a:t>mov ebx, dword ptr [ebp+0x403783]</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1"/>
                    </a:ext>
                  </a:extLst>
                </a:tr>
                <a:tr h="285421">
                  <a:tc>
                    <a:txBody>
                      <a:bodyPr/>
                      <a:lstStyle/>
                      <a:p>
                        <a:pPr algn="l" defTabSz="914400">
                          <a:spcBef>
                            <a:spcPts val="1200"/>
                          </a:spcBef>
                          <a:defRPr b="0">
                            <a:solidFill>
                              <a:srgbClr val="000000"/>
                            </a:solidFill>
                          </a:defRPr>
                        </a:pPr>
                        <a:r>
                          <a:rPr sz="800">
                            <a:sym typeface="Helvetica"/>
                          </a:rPr>
                          <a:t>1006bad</a:t>
                        </a:r>
                      </a:p>
                    </a:txBody>
                    <a:tcPr marL="35719" marR="35719" marT="35719" marB="35719" anchor="ctr" horzOverflow="overflow">
                      <a:solidFill>
                        <a:srgbClr val="DCDEE0"/>
                      </a:solidFill>
                    </a:tcPr>
                  </a:tc>
                  <a:tc>
                    <a:txBody>
                      <a:bodyPr/>
                      <a:lstStyle/>
                      <a:p>
                        <a:pPr algn="l" defTabSz="914400">
                          <a:spcBef>
                            <a:spcPts val="1200"/>
                          </a:spcBef>
                        </a:pPr>
                        <a:r>
                          <a:rPr sz="800">
                            <a:latin typeface="Helvetica"/>
                            <a:ea typeface="Helvetica"/>
                            <a:cs typeface="Helvetica"/>
                            <a:sym typeface="Helvetica"/>
                          </a:rPr>
                          <a:t>xor esi, esi</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2"/>
                    </a:ext>
                  </a:extLst>
                </a:tr>
                <a:tr h="285421">
                  <a:tc>
                    <a:txBody>
                      <a:bodyPr/>
                      <a:lstStyle/>
                      <a:p>
                        <a:pPr algn="l" defTabSz="914400">
                          <a:spcBef>
                            <a:spcPts val="1200"/>
                          </a:spcBef>
                          <a:defRPr b="0">
                            <a:solidFill>
                              <a:srgbClr val="000000"/>
                            </a:solidFill>
                          </a:defRPr>
                        </a:pPr>
                        <a:r>
                          <a:rPr sz="800">
                            <a:sym typeface="Helvetica"/>
                          </a:rPr>
                          <a:t>1006baf</a:t>
                        </a:r>
                      </a:p>
                    </a:txBody>
                    <a:tcPr marL="35719" marR="35719" marT="35719" marB="35719" anchor="ctr" horzOverflow="overflow">
                      <a:solidFill>
                        <a:srgbClr val="DCDEE0"/>
                      </a:solidFill>
                    </a:tcPr>
                  </a:tc>
                  <a:tc>
                    <a:txBody>
                      <a:bodyPr/>
                      <a:lstStyle/>
                      <a:p>
                        <a:pPr algn="l" defTabSz="914400">
                          <a:spcBef>
                            <a:spcPts val="1200"/>
                          </a:spcBef>
                        </a:pPr>
                        <a:r>
                          <a:rPr sz="800">
                            <a:latin typeface="Helvetica"/>
                            <a:ea typeface="Helvetica"/>
                            <a:cs typeface="Helvetica"/>
                            <a:sym typeface="Helvetica"/>
                          </a:rPr>
                          <a:t>not ebx</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3"/>
                    </a:ext>
                  </a:extLst>
                </a:tr>
                <a:tr h="285421">
                  <a:tc>
                    <a:txBody>
                      <a:bodyPr/>
                      <a:lstStyle/>
                      <a:p>
                        <a:pPr algn="l" defTabSz="914400">
                          <a:spcBef>
                            <a:spcPts val="1200"/>
                          </a:spcBef>
                          <a:defRPr b="0">
                            <a:solidFill>
                              <a:srgbClr val="000000"/>
                            </a:solidFill>
                          </a:defRPr>
                        </a:pPr>
                        <a:r>
                          <a:rPr sz="800">
                            <a:sym typeface="Helvetica"/>
                          </a:rPr>
                          <a:t>1006bb1</a:t>
                        </a:r>
                      </a:p>
                    </a:txBody>
                    <a:tcPr marL="35719" marR="35719" marT="35719" marB="35719" anchor="ctr" horzOverflow="overflow">
                      <a:solidFill>
                        <a:srgbClr val="DCDEE0"/>
                      </a:solidFill>
                    </a:tcPr>
                  </a:tc>
                  <a:tc>
                    <a:txBody>
                      <a:bodyPr/>
                      <a:lstStyle/>
                      <a:p>
                        <a:pPr algn="l" defTabSz="914400">
                          <a:spcBef>
                            <a:spcPts val="1200"/>
                          </a:spcBef>
                          <a:defRPr sz="1200">
                            <a:solidFill>
                              <a:srgbClr val="0221B5"/>
                            </a:solidFill>
                            <a:latin typeface="Helvetica"/>
                            <a:ea typeface="Helvetica"/>
                            <a:cs typeface="Helvetica"/>
                            <a:sym typeface="Helvetica"/>
                          </a:defRPr>
                        </a:pPr>
                        <a:r>
                          <a:rPr sz="800">
                            <a:solidFill>
                              <a:srgbClr val="000000"/>
                            </a:solidFill>
                          </a:rPr>
                          <a:t>or</a:t>
                        </a:r>
                        <a:r>
                          <a:rPr sz="800"/>
                          <a:t> esi, ebx</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4"/>
                    </a:ext>
                  </a:extLst>
                </a:tr>
                <a:tr h="285421">
                  <a:tc>
                    <a:txBody>
                      <a:bodyPr/>
                      <a:lstStyle/>
                      <a:p>
                        <a:pPr algn="l" defTabSz="914400">
                          <a:spcBef>
                            <a:spcPts val="1200"/>
                          </a:spcBef>
                          <a:defRPr b="0">
                            <a:solidFill>
                              <a:srgbClr val="000000"/>
                            </a:solidFill>
                          </a:defRPr>
                        </a:pPr>
                        <a:r>
                          <a:rPr sz="800">
                            <a:sym typeface="Helvetica"/>
                          </a:rPr>
                          <a:t>1006bb3</a:t>
                        </a:r>
                      </a:p>
                    </a:txBody>
                    <a:tcPr marL="35719" marR="35719" marT="35719" marB="35719" anchor="ctr" horzOverflow="overflow">
                      <a:solidFill>
                        <a:srgbClr val="DCDEE0"/>
                      </a:solidFill>
                    </a:tcPr>
                  </a:tc>
                  <a:tc>
                    <a:txBody>
                      <a:bodyPr/>
                      <a:lstStyle/>
                      <a:p>
                        <a:pPr algn="l" defTabSz="914400">
                          <a:spcBef>
                            <a:spcPts val="1200"/>
                          </a:spcBef>
                        </a:pPr>
                        <a:r>
                          <a:rPr sz="800">
                            <a:latin typeface="Helvetica"/>
                            <a:ea typeface="Helvetica"/>
                            <a:cs typeface="Helvetica"/>
                            <a:sym typeface="Helvetica"/>
                          </a:rPr>
                          <a:t>jnz 0xa</a:t>
                        </a:r>
                      </a:p>
                    </a:txBody>
                    <a:tcPr marL="35719" marR="35719" marT="35719" marB="35719" anchor="ctr" horzOverflow="overflow">
                      <a:lnR w="12700">
                        <a:solidFill>
                          <a:srgbClr val="606060"/>
                        </a:solidFill>
                        <a:miter lim="400000"/>
                      </a:lnR>
                    </a:tcPr>
                  </a:tc>
                  <a:extLst>
                    <a:ext uri="{0D108BD9-81ED-4DB2-BD59-A6C34878D82A}">
                      <a16:rowId xmlns:a16="http://schemas.microsoft.com/office/drawing/2014/main" val="10005"/>
                    </a:ext>
                  </a:extLst>
                </a:tr>
                <a:tr h="328613">
                  <a:tc>
                    <a:txBody>
                      <a:bodyPr/>
                      <a:lstStyle/>
                      <a:p>
                        <a:pPr algn="l" defTabSz="914400">
                          <a:spcBef>
                            <a:spcPts val="1200"/>
                          </a:spcBef>
                          <a:defRPr b="0">
                            <a:solidFill>
                              <a:srgbClr val="000000"/>
                            </a:solidFill>
                          </a:defRPr>
                        </a:pPr>
                        <a:r>
                          <a:rPr sz="800">
                            <a:sym typeface="Helvetica"/>
                          </a:rPr>
                          <a:t>1006bbd</a:t>
                        </a:r>
                      </a:p>
                    </a:txBody>
                    <a:tcPr marL="35719" marR="35719" marT="35719" marB="35719" anchor="ctr" horzOverflow="overflow">
                      <a:solidFill>
                        <a:srgbClr val="DCDEE0"/>
                      </a:solidFill>
                    </a:tcPr>
                  </a:tc>
                  <a:tc>
                    <a:txBody>
                      <a:bodyPr/>
                      <a:lstStyle/>
                      <a:p>
                        <a:pPr algn="l" defTabSz="914400">
                          <a:spcBef>
                            <a:spcPts val="1200"/>
                          </a:spcBef>
                        </a:pPr>
                        <a:r>
                          <a:rPr sz="800">
                            <a:latin typeface="Helvetica"/>
                            <a:ea typeface="Helvetica"/>
                            <a:cs typeface="Helvetica"/>
                            <a:sym typeface="Helvetica"/>
                          </a:rPr>
                          <a:t>add </a:t>
                        </a:r>
                        <a:r>
                          <a:rPr sz="800" err="1">
                            <a:latin typeface="Helvetica"/>
                            <a:ea typeface="Helvetica"/>
                            <a:cs typeface="Helvetica"/>
                            <a:sym typeface="Helvetica"/>
                          </a:rPr>
                          <a:t>ebx</a:t>
                        </a:r>
                        <a:r>
                          <a:rPr sz="800">
                            <a:latin typeface="Helvetica"/>
                            <a:ea typeface="Helvetica"/>
                            <a:cs typeface="Helvetica"/>
                            <a:sym typeface="Helvetica"/>
                          </a:rPr>
                          <a:t>, </a:t>
                        </a:r>
                        <a:r>
                          <a:rPr sz="800" err="1">
                            <a:latin typeface="Helvetica"/>
                            <a:ea typeface="Helvetica"/>
                            <a:cs typeface="Helvetica"/>
                            <a:sym typeface="Helvetica"/>
                          </a:rPr>
                          <a:t>dword</a:t>
                        </a:r>
                        <a:r>
                          <a:rPr sz="800">
                            <a:latin typeface="Helvetica"/>
                            <a:ea typeface="Helvetica"/>
                            <a:cs typeface="Helvetica"/>
                            <a:sym typeface="Helvetica"/>
                          </a:rPr>
                          <a:t> </a:t>
                        </a:r>
                        <a:r>
                          <a:rPr sz="800" err="1">
                            <a:latin typeface="Helvetica"/>
                            <a:ea typeface="Helvetica"/>
                            <a:cs typeface="Helvetica"/>
                            <a:sym typeface="Helvetica"/>
                          </a:rPr>
                          <a:t>ptr</a:t>
                        </a:r>
                        <a:r>
                          <a:rPr sz="800">
                            <a:latin typeface="Helvetica"/>
                            <a:ea typeface="Helvetica"/>
                            <a:cs typeface="Helvetica"/>
                            <a:sym typeface="Helvetica"/>
                          </a:rPr>
                          <a:t> [ebp+0x403763]</a:t>
                        </a:r>
                      </a:p>
                    </a:txBody>
                    <a:tcPr marL="35719" marR="35719" marT="35719" marB="35719" anchor="ctr" horzOverflow="overflow">
                      <a:lnR w="12700">
                        <a:solidFill>
                          <a:srgbClr val="606060"/>
                        </a:solidFill>
                        <a:miter lim="400000"/>
                      </a:lnR>
                      <a:lnB w="12700">
                        <a:solidFill>
                          <a:srgbClr val="606060"/>
                        </a:solidFill>
                        <a:miter lim="400000"/>
                      </a:lnB>
                    </a:tcPr>
                  </a:tc>
                  <a:extLst>
                    <a:ext uri="{0D108BD9-81ED-4DB2-BD59-A6C34878D82A}">
                      <a16:rowId xmlns:a16="http://schemas.microsoft.com/office/drawing/2014/main" val="10006"/>
                    </a:ext>
                  </a:extLst>
                </a:tr>
              </a:tbl>
            </a:graphicData>
          </a:graphic>
        </p:graphicFrame>
        <p:sp>
          <p:nvSpPr>
            <p:cNvPr id="7" name="Ligne de connexion">
              <a:extLst>
                <a:ext uri="{FF2B5EF4-FFF2-40B4-BE49-F238E27FC236}">
                  <a16:creationId xmlns:a16="http://schemas.microsoft.com/office/drawing/2014/main" id="{8D46FE90-B281-FB4E-8A57-319452C22DF7}"/>
                </a:ext>
              </a:extLst>
            </p:cNvPr>
            <p:cNvSpPr/>
            <p:nvPr/>
          </p:nvSpPr>
          <p:spPr>
            <a:xfrm>
              <a:off x="3418629" y="4117338"/>
              <a:ext cx="1426539" cy="51929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2973" y="16512"/>
                    <a:pt x="20173" y="9312"/>
                    <a:pt x="21600" y="0"/>
                  </a:cubicBezTo>
                </a:path>
              </a:pathLst>
            </a:custGeom>
            <a:ln w="25400">
              <a:solidFill>
                <a:srgbClr val="000000"/>
              </a:solidFill>
              <a:miter lim="400000"/>
              <a:tailEnd type="triangle"/>
            </a:ln>
          </p:spPr>
          <p:txBody>
            <a:bodyPr/>
            <a:lstStyle/>
            <a:p>
              <a:endParaRPr sz="1266"/>
            </a:p>
          </p:txBody>
        </p:sp>
        <p:sp>
          <p:nvSpPr>
            <p:cNvPr id="8" name="decrypts">
              <a:extLst>
                <a:ext uri="{FF2B5EF4-FFF2-40B4-BE49-F238E27FC236}">
                  <a16:creationId xmlns:a16="http://schemas.microsoft.com/office/drawing/2014/main" id="{24F13C92-2DDA-A843-83E4-A5BC918F542B}"/>
                </a:ext>
              </a:extLst>
            </p:cNvPr>
            <p:cNvSpPr txBox="1"/>
            <p:nvPr/>
          </p:nvSpPr>
          <p:spPr>
            <a:xfrm>
              <a:off x="3725233" y="4541585"/>
              <a:ext cx="1166294" cy="439814"/>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defPPr>
                <a:defRPr lang="fr-FR"/>
              </a:defPPr>
              <a:lvl1pPr lvl="0">
                <a:defRPr sz="2300">
                  <a:solidFill>
                    <a:schemeClr val="tx1">
                      <a:lumMod val="65000"/>
                      <a:lumOff val="35000"/>
                    </a:schemeClr>
                  </a:solidFill>
                </a:defRPr>
              </a:lvl1pPr>
            </a:lstStyle>
            <a:p>
              <a:r>
                <a:rPr dirty="0">
                  <a:latin typeface="+mj-lt"/>
                  <a:cs typeface="Calibri" panose="020F0502020204030204" pitchFamily="34" charset="0"/>
                </a:rPr>
                <a:t>decrypts</a:t>
              </a:r>
            </a:p>
          </p:txBody>
        </p:sp>
        <p:sp>
          <p:nvSpPr>
            <p:cNvPr id="9" name="Ligne de connexion">
              <a:extLst>
                <a:ext uri="{FF2B5EF4-FFF2-40B4-BE49-F238E27FC236}">
                  <a16:creationId xmlns:a16="http://schemas.microsoft.com/office/drawing/2014/main" id="{A7150540-55AE-F24A-BDFC-5DACFF36EE1D}"/>
                </a:ext>
              </a:extLst>
            </p:cNvPr>
            <p:cNvSpPr/>
            <p:nvPr/>
          </p:nvSpPr>
          <p:spPr>
            <a:xfrm>
              <a:off x="5689938" y="4117338"/>
              <a:ext cx="1228555" cy="519294"/>
            </a:xfrm>
            <a:custGeom>
              <a:avLst/>
              <a:gdLst/>
              <a:ahLst/>
              <a:cxnLst>
                <a:cxn ang="0">
                  <a:pos x="wd2" y="hd2"/>
                </a:cxn>
                <a:cxn ang="5400000">
                  <a:pos x="wd2" y="hd2"/>
                </a:cxn>
                <a:cxn ang="10800000">
                  <a:pos x="wd2" y="hd2"/>
                </a:cxn>
                <a:cxn ang="16200000">
                  <a:pos x="wd2" y="hd2"/>
                </a:cxn>
              </a:cxnLst>
              <a:rect l="0" t="0" r="r" b="b"/>
              <a:pathLst>
                <a:path w="20981" h="19611" extrusionOk="0">
                  <a:moveTo>
                    <a:pt x="43" y="0"/>
                  </a:moveTo>
                  <a:cubicBezTo>
                    <a:pt x="-619" y="15243"/>
                    <a:pt x="6360" y="21600"/>
                    <a:pt x="20981" y="19071"/>
                  </a:cubicBezTo>
                </a:path>
              </a:pathLst>
            </a:custGeom>
            <a:ln w="25400">
              <a:solidFill>
                <a:srgbClr val="000000"/>
              </a:solidFill>
              <a:miter lim="400000"/>
              <a:tailEnd type="triangle"/>
            </a:ln>
          </p:spPr>
          <p:txBody>
            <a:bodyPr/>
            <a:lstStyle/>
            <a:p>
              <a:endParaRPr sz="1266"/>
            </a:p>
          </p:txBody>
        </p:sp>
        <p:sp>
          <p:nvSpPr>
            <p:cNvPr id="10" name="decrypts">
              <a:extLst>
                <a:ext uri="{FF2B5EF4-FFF2-40B4-BE49-F238E27FC236}">
                  <a16:creationId xmlns:a16="http://schemas.microsoft.com/office/drawing/2014/main" id="{8B45486B-55B2-714B-9179-496E53B413DD}"/>
                </a:ext>
              </a:extLst>
            </p:cNvPr>
            <p:cNvSpPr txBox="1"/>
            <p:nvPr/>
          </p:nvSpPr>
          <p:spPr>
            <a:xfrm>
              <a:off x="5605822" y="4636632"/>
              <a:ext cx="1166294" cy="439814"/>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defPPr>
                <a:defRPr lang="fr-FR"/>
              </a:defPPr>
              <a:lvl1pPr lvl="0">
                <a:defRPr sz="2300">
                  <a:solidFill>
                    <a:schemeClr val="tx1">
                      <a:lumMod val="65000"/>
                      <a:lumOff val="35000"/>
                    </a:schemeClr>
                  </a:solidFill>
                </a:defRPr>
              </a:lvl1pPr>
            </a:lstStyle>
            <a:p>
              <a:r>
                <a:rPr dirty="0">
                  <a:latin typeface="+mj-lt"/>
                  <a:cs typeface="Calibri" panose="020F0502020204030204" pitchFamily="34" charset="0"/>
                </a:rPr>
                <a:t>decrypts</a:t>
              </a:r>
            </a:p>
          </p:txBody>
        </p:sp>
        <p:sp>
          <p:nvSpPr>
            <p:cNvPr id="11" name="Ligne de connexion">
              <a:extLst>
                <a:ext uri="{FF2B5EF4-FFF2-40B4-BE49-F238E27FC236}">
                  <a16:creationId xmlns:a16="http://schemas.microsoft.com/office/drawing/2014/main" id="{9D45A052-0808-C44F-83FD-D84C85010120}"/>
                </a:ext>
              </a:extLst>
            </p:cNvPr>
            <p:cNvSpPr/>
            <p:nvPr/>
          </p:nvSpPr>
          <p:spPr>
            <a:xfrm>
              <a:off x="7281683" y="3410405"/>
              <a:ext cx="1449588" cy="798161"/>
            </a:xfrm>
            <a:custGeom>
              <a:avLst/>
              <a:gdLst/>
              <a:ahLst/>
              <a:cxnLst>
                <a:cxn ang="0">
                  <a:pos x="wd2" y="hd2"/>
                </a:cxn>
                <a:cxn ang="5400000">
                  <a:pos x="wd2" y="hd2"/>
                </a:cxn>
                <a:cxn ang="10800000">
                  <a:pos x="wd2" y="hd2"/>
                </a:cxn>
                <a:cxn ang="16200000">
                  <a:pos x="wd2" y="hd2"/>
                </a:cxn>
              </a:cxnLst>
              <a:rect l="0" t="0" r="r" b="b"/>
              <a:pathLst>
                <a:path w="21600" h="21420" extrusionOk="0">
                  <a:moveTo>
                    <a:pt x="0" y="21420"/>
                  </a:moveTo>
                  <a:cubicBezTo>
                    <a:pt x="4733" y="6959"/>
                    <a:pt x="11933" y="-180"/>
                    <a:pt x="21600" y="3"/>
                  </a:cubicBezTo>
                </a:path>
              </a:pathLst>
            </a:custGeom>
            <a:ln w="25400">
              <a:solidFill>
                <a:srgbClr val="000000"/>
              </a:solidFill>
              <a:miter lim="400000"/>
              <a:tailEnd type="triangle"/>
            </a:ln>
          </p:spPr>
          <p:txBody>
            <a:bodyPr/>
            <a:lstStyle/>
            <a:p>
              <a:endParaRPr sz="1266"/>
            </a:p>
          </p:txBody>
        </p:sp>
        <p:sp>
          <p:nvSpPr>
            <p:cNvPr id="12" name="decrypts">
              <a:extLst>
                <a:ext uri="{FF2B5EF4-FFF2-40B4-BE49-F238E27FC236}">
                  <a16:creationId xmlns:a16="http://schemas.microsoft.com/office/drawing/2014/main" id="{FBC249FE-7D83-EE4E-8167-6B52A49BB408}"/>
                </a:ext>
              </a:extLst>
            </p:cNvPr>
            <p:cNvSpPr txBox="1"/>
            <p:nvPr/>
          </p:nvSpPr>
          <p:spPr>
            <a:xfrm>
              <a:off x="7568050" y="3692878"/>
              <a:ext cx="1166294" cy="439814"/>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defPPr>
                <a:defRPr lang="fr-FR"/>
              </a:defPPr>
              <a:lvl1pPr lvl="0">
                <a:defRPr sz="2300">
                  <a:solidFill>
                    <a:schemeClr val="tx1">
                      <a:lumMod val="65000"/>
                      <a:lumOff val="35000"/>
                    </a:schemeClr>
                  </a:solidFill>
                </a:defRPr>
              </a:lvl1pPr>
            </a:lstStyle>
            <a:p>
              <a:r>
                <a:rPr dirty="0">
                  <a:latin typeface="+mj-lt"/>
                  <a:cs typeface="Calibri" panose="020F0502020204030204" pitchFamily="34" charset="0"/>
                </a:rPr>
                <a:t>decrypts</a:t>
              </a:r>
            </a:p>
          </p:txBody>
        </p:sp>
        <p:sp>
          <p:nvSpPr>
            <p:cNvPr id="13" name="….">
              <a:extLst>
                <a:ext uri="{FF2B5EF4-FFF2-40B4-BE49-F238E27FC236}">
                  <a16:creationId xmlns:a16="http://schemas.microsoft.com/office/drawing/2014/main" id="{DBB7AD9D-17CC-254D-8C47-5D8AB5BC1897}"/>
                </a:ext>
              </a:extLst>
            </p:cNvPr>
            <p:cNvSpPr txBox="1"/>
            <p:nvPr/>
          </p:nvSpPr>
          <p:spPr>
            <a:xfrm>
              <a:off x="6918493" y="4184346"/>
              <a:ext cx="363190" cy="439814"/>
            </a:xfrm>
            <a:prstGeom prst="rect">
              <a:avLst/>
            </a:prstGeom>
            <a:ln w="12700">
              <a:miter lim="400000"/>
            </a:ln>
            <a:extLst>
              <a:ext uri="{C572A759-6A51-4108-AA02-DFA0A04FC94B}">
                <ma14:wrappingTextBoxFlag xmlns="" xmlns:ma14="http://schemas.microsoft.com/office/mac/drawingml/2011/main" val="1"/>
              </a:ext>
            </a:extLst>
          </p:spPr>
          <p:txBody>
            <a:bodyPr wrap="none" lIns="42520" tIns="42520" rIns="42520" bIns="42520" anchor="ctr">
              <a:spAutoFit/>
            </a:bodyPr>
            <a:lstStyle>
              <a:defPPr>
                <a:defRPr lang="fr-FR"/>
              </a:defPPr>
              <a:lvl1pPr lvl="0">
                <a:defRPr sz="2300">
                  <a:solidFill>
                    <a:schemeClr val="tx1">
                      <a:lumMod val="65000"/>
                      <a:lumOff val="35000"/>
                    </a:schemeClr>
                  </a:solidFill>
                </a:defRPr>
              </a:lvl1pPr>
            </a:lstStyle>
            <a:p>
              <a:r>
                <a:t>….</a:t>
              </a:r>
            </a:p>
          </p:txBody>
        </p:sp>
      </p:grpSp>
      <p:sp>
        <p:nvSpPr>
          <p:cNvPr id="15" name="Espace réservé du contenu 3">
            <a:extLst>
              <a:ext uri="{FF2B5EF4-FFF2-40B4-BE49-F238E27FC236}">
                <a16:creationId xmlns:a16="http://schemas.microsoft.com/office/drawing/2014/main" id="{88F29C04-7D48-754B-8AEB-95803A08CD24}"/>
              </a:ext>
            </a:extLst>
          </p:cNvPr>
          <p:cNvSpPr txBox="1">
            <a:spLocks/>
          </p:cNvSpPr>
          <p:nvPr/>
        </p:nvSpPr>
        <p:spPr>
          <a:xfrm>
            <a:off x="9262603" y="8004750"/>
            <a:ext cx="4323358" cy="1454080"/>
          </a:xfrm>
          <a:prstGeom prst="rect">
            <a:avLst/>
          </a:prstGeom>
          <a:solidFill>
            <a:schemeClr val="bg1">
              <a:lumMod val="95000"/>
            </a:schemeClr>
          </a:solid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chorCtr="0">
            <a:noAutofit/>
          </a:bodyPr>
          <a:lstStyle>
            <a:lvl1pPr marL="457200" marR="0" indent="-457200" algn="just" defTabSz="914400" rtl="0" eaLnBrk="1" fontAlgn="auto" latinLnBrk="0" hangingPunct="1">
              <a:lnSpc>
                <a:spcPct val="100000"/>
              </a:lnSpc>
              <a:spcBef>
                <a:spcPts val="0"/>
              </a:spcBef>
              <a:spcAft>
                <a:spcPts val="0"/>
              </a:spcAft>
              <a:buClr>
                <a:srgbClr val="0070C0"/>
              </a:buClr>
              <a:buSzPct val="150000"/>
              <a:buFontTx/>
              <a:buBlip>
                <a:blip r:embed="rId3"/>
              </a:buBlip>
              <a:tabLst/>
              <a:defRPr lang="fr-FR" sz="2800" b="1" kern="1200" noProof="0">
                <a:solidFill>
                  <a:srgbClr val="595959"/>
                </a:solidFill>
                <a:latin typeface="+mn-lt"/>
                <a:ea typeface="+mn-ea"/>
                <a:cs typeface="+mn-cs"/>
              </a:defRPr>
            </a:lvl1pPr>
            <a:lvl2pPr marL="1028700" marR="0" indent="-342900" algn="just" defTabSz="914400" rtl="0" eaLnBrk="1" fontAlgn="auto" latinLnBrk="0" hangingPunct="1">
              <a:lnSpc>
                <a:spcPct val="100000"/>
              </a:lnSpc>
              <a:spcBef>
                <a:spcPts val="0"/>
              </a:spcBef>
              <a:spcAft>
                <a:spcPts val="0"/>
              </a:spcAft>
              <a:buClr>
                <a:srgbClr val="0070C0"/>
              </a:buClr>
              <a:buSzPct val="90000"/>
              <a:buFontTx/>
              <a:buBlip>
                <a:blip r:embed="rId3"/>
              </a:buBlip>
              <a:tabLst/>
              <a:defRPr sz="2400" kern="1200">
                <a:solidFill>
                  <a:srgbClr val="595959"/>
                </a:solidFill>
                <a:latin typeface="+mn-lt"/>
                <a:ea typeface="+mn-ea"/>
                <a:cs typeface="+mn-cs"/>
              </a:defRPr>
            </a:lvl2pPr>
            <a:lvl3pPr marL="1485900" marR="0" indent="-342900" algn="just" defTabSz="914400" rtl="0" eaLnBrk="1" fontAlgn="auto" latinLnBrk="0" hangingPunct="1">
              <a:lnSpc>
                <a:spcPct val="100000"/>
              </a:lnSpc>
              <a:spcBef>
                <a:spcPts val="0"/>
              </a:spcBef>
              <a:spcAft>
                <a:spcPts val="0"/>
              </a:spcAft>
              <a:buClr>
                <a:srgbClr val="0070C0"/>
              </a:buClr>
              <a:buSzPct val="90000"/>
              <a:buFontTx/>
              <a:buBlip>
                <a:blip r:embed="rId3"/>
              </a:buBlip>
              <a:tabLst/>
              <a:defRPr sz="2000" kern="1200">
                <a:solidFill>
                  <a:srgbClr val="595959"/>
                </a:solidFill>
                <a:latin typeface="+mn-lt"/>
                <a:ea typeface="+mn-ea"/>
                <a:cs typeface="+mn-cs"/>
              </a:defRPr>
            </a:lvl3pPr>
            <a:lvl4pPr marL="1943100" marR="0" indent="-342900" algn="just" defTabSz="914400" rtl="0" eaLnBrk="1" fontAlgn="auto" latinLnBrk="0" hangingPunct="1">
              <a:lnSpc>
                <a:spcPct val="100000"/>
              </a:lnSpc>
              <a:spcBef>
                <a:spcPts val="0"/>
              </a:spcBef>
              <a:spcAft>
                <a:spcPts val="0"/>
              </a:spcAft>
              <a:buClr>
                <a:srgbClr val="0070C0"/>
              </a:buClr>
              <a:buSzPct val="90000"/>
              <a:buFontTx/>
              <a:buBlip>
                <a:blip r:embed="rId3"/>
              </a:buBlip>
              <a:tabLst/>
              <a:defRPr sz="1800" kern="1200">
                <a:solidFill>
                  <a:srgbClr val="595959"/>
                </a:solidFill>
                <a:latin typeface="+mn-lt"/>
                <a:ea typeface="+mn-ea"/>
                <a:cs typeface="+mn-cs"/>
              </a:defRPr>
            </a:lvl4pPr>
            <a:lvl5pPr marL="2400300" marR="0" indent="-342900" algn="just" defTabSz="914400" rtl="0" eaLnBrk="1" fontAlgn="auto" latinLnBrk="0" hangingPunct="1">
              <a:lnSpc>
                <a:spcPct val="100000"/>
              </a:lnSpc>
              <a:spcBef>
                <a:spcPts val="0"/>
              </a:spcBef>
              <a:spcAft>
                <a:spcPts val="0"/>
              </a:spcAft>
              <a:buClr>
                <a:srgbClr val="0070C0"/>
              </a:buClr>
              <a:buSzPct val="90000"/>
              <a:buFontTx/>
              <a:buBlip>
                <a:blip r:embed="rId3"/>
              </a:buBlip>
              <a:tabLst/>
              <a:defRPr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SzPct val="100000"/>
              <a:buFont typeface="Wingdings" pitchFamily="2" charset="2"/>
              <a:buChar char="v"/>
            </a:pPr>
            <a:r>
              <a:rPr lang="en-US" sz="2000" b="0" dirty="0">
                <a:ea typeface="Helvetica Neue" panose="02000503000000020004" pitchFamily="2" charset="0"/>
                <a:cs typeface="Helvetica Neue" panose="02000503000000020004" pitchFamily="2" charset="0"/>
              </a:rPr>
              <a:t>Packers</a:t>
            </a:r>
          </a:p>
          <a:p>
            <a:pPr algn="l">
              <a:buSzPct val="100000"/>
              <a:buFont typeface="Wingdings" pitchFamily="2" charset="2"/>
              <a:buChar char="v"/>
            </a:pPr>
            <a:r>
              <a:rPr lang="en-US" sz="2000" b="0" dirty="0">
                <a:ea typeface="Helvetica Neue" panose="02000503000000020004" pitchFamily="2" charset="0"/>
                <a:cs typeface="Helvetica Neue" panose="02000503000000020004" pitchFamily="2" charset="0"/>
              </a:rPr>
              <a:t>Anti-virtualization tricks</a:t>
            </a:r>
          </a:p>
          <a:p>
            <a:pPr algn="l">
              <a:buSzPct val="100000"/>
              <a:buFont typeface="Wingdings" pitchFamily="2" charset="2"/>
              <a:buChar char="v"/>
            </a:pPr>
            <a:r>
              <a:rPr lang="en-US" sz="2000" b="0" dirty="0">
                <a:ea typeface="Helvetica Neue" panose="02000503000000020004" pitchFamily="2" charset="0"/>
                <a:cs typeface="Helvetica Neue" panose="02000503000000020004" pitchFamily="2" charset="0"/>
              </a:rPr>
              <a:t>Obfuscation</a:t>
            </a:r>
          </a:p>
        </p:txBody>
      </p:sp>
    </p:spTree>
    <p:extLst>
      <p:ext uri="{BB962C8B-B14F-4D97-AF65-F5344CB8AC3E}">
        <p14:creationId xmlns:p14="http://schemas.microsoft.com/office/powerpoint/2010/main" val="403255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3B6AB85-CAEC-0C46-8DA2-45765007EB6E}"/>
              </a:ext>
            </a:extLst>
          </p:cNvPr>
          <p:cNvSpPr>
            <a:spLocks noGrp="1"/>
          </p:cNvSpPr>
          <p:nvPr>
            <p:ph type="body" sz="quarter" idx="10"/>
          </p:nvPr>
        </p:nvSpPr>
        <p:spPr/>
        <p:txBody>
          <a:bodyPr/>
          <a:lstStyle/>
          <a:p>
            <a:r>
              <a:rPr lang="fr-FR" dirty="0"/>
              <a:t>AGENDA</a:t>
            </a:r>
          </a:p>
        </p:txBody>
      </p:sp>
      <p:sp>
        <p:nvSpPr>
          <p:cNvPr id="3" name="Espace réservé du texte 2">
            <a:extLst>
              <a:ext uri="{FF2B5EF4-FFF2-40B4-BE49-F238E27FC236}">
                <a16:creationId xmlns:a16="http://schemas.microsoft.com/office/drawing/2014/main" id="{14452182-25BC-C64B-9959-DA19B0158010}"/>
              </a:ext>
            </a:extLst>
          </p:cNvPr>
          <p:cNvSpPr>
            <a:spLocks noGrp="1"/>
          </p:cNvSpPr>
          <p:nvPr>
            <p:ph type="body" sz="quarter" idx="11"/>
          </p:nvPr>
        </p:nvSpPr>
        <p:spPr/>
        <p:txBody>
          <a:bodyPr/>
          <a:lstStyle/>
          <a:p>
            <a:r>
              <a:rPr lang="fr-FR" dirty="0"/>
              <a:t>RISKS &amp; CONSEQUENCES</a:t>
            </a:r>
          </a:p>
          <a:p>
            <a:pPr lvl="1"/>
            <a:r>
              <a:rPr lang="fr-FR" sz="2400" dirty="0"/>
              <a:t>Scenario</a:t>
            </a:r>
          </a:p>
          <a:p>
            <a:pPr lvl="1"/>
            <a:r>
              <a:rPr lang="fr-FR" sz="2400" dirty="0" err="1"/>
              <a:t>Technical</a:t>
            </a:r>
            <a:r>
              <a:rPr lang="fr-FR" sz="2400" dirty="0"/>
              <a:t> </a:t>
            </a:r>
            <a:r>
              <a:rPr lang="fr-FR" sz="2400" dirty="0" err="1"/>
              <a:t>consequences</a:t>
            </a:r>
            <a:endParaRPr lang="fr-FR" sz="2400" dirty="0"/>
          </a:p>
          <a:p>
            <a:pPr lvl="1"/>
            <a:r>
              <a:rPr lang="fr-FR" sz="2400" dirty="0" err="1"/>
              <a:t>Legal</a:t>
            </a:r>
            <a:r>
              <a:rPr lang="fr-FR" sz="2400" dirty="0"/>
              <a:t> </a:t>
            </a:r>
            <a:r>
              <a:rPr lang="fr-FR" sz="2400" dirty="0" err="1"/>
              <a:t>consequences</a:t>
            </a:r>
            <a:endParaRPr lang="fr-FR" sz="2400" dirty="0"/>
          </a:p>
          <a:p>
            <a:pPr lvl="1"/>
            <a:r>
              <a:rPr lang="fr-FR" sz="2400" dirty="0"/>
              <a:t>Financial </a:t>
            </a:r>
            <a:r>
              <a:rPr lang="fr-FR" sz="2400" dirty="0" err="1"/>
              <a:t>consequences</a:t>
            </a:r>
            <a:endParaRPr lang="fr-FR" sz="2400" dirty="0"/>
          </a:p>
          <a:p>
            <a:pPr marL="457200" lvl="1" indent="0">
              <a:buNone/>
            </a:pPr>
            <a:endParaRPr lang="fr-FR" sz="2400" dirty="0"/>
          </a:p>
          <a:p>
            <a:r>
              <a:rPr lang="fr-FR" dirty="0"/>
              <a:t>LIMITATIONS OF CLASSIC ANTIVIRUS</a:t>
            </a:r>
          </a:p>
          <a:p>
            <a:pPr lvl="1"/>
            <a:r>
              <a:rPr lang="fr-FR" sz="2400" dirty="0"/>
              <a:t>Protection of the virus codes</a:t>
            </a:r>
          </a:p>
          <a:p>
            <a:pPr lvl="1"/>
            <a:r>
              <a:rPr lang="fr-FR" sz="2400" dirty="0" err="1"/>
              <a:t>Weakness</a:t>
            </a:r>
            <a:r>
              <a:rPr lang="fr-FR" sz="2400" dirty="0"/>
              <a:t> of </a:t>
            </a:r>
            <a:r>
              <a:rPr lang="fr-FR" sz="2400" dirty="0" err="1"/>
              <a:t>behavior</a:t>
            </a:r>
            <a:r>
              <a:rPr lang="fr-FR" sz="2400" dirty="0"/>
              <a:t> </a:t>
            </a:r>
            <a:r>
              <a:rPr lang="fr-FR" sz="2400" dirty="0" err="1"/>
              <a:t>analysis</a:t>
            </a:r>
            <a:endParaRPr lang="fr-FR" sz="2400" dirty="0"/>
          </a:p>
          <a:p>
            <a:pPr lvl="1"/>
            <a:endParaRPr lang="fr-FR" dirty="0"/>
          </a:p>
          <a:p>
            <a:r>
              <a:rPr lang="fr-FR" dirty="0"/>
              <a:t>KEY ADVANTAGES OF GORILLE</a:t>
            </a:r>
          </a:p>
          <a:p>
            <a:pPr lvl="1"/>
            <a:r>
              <a:rPr lang="fr-FR" sz="2400" dirty="0"/>
              <a:t>GORILLE </a:t>
            </a:r>
            <a:r>
              <a:rPr lang="fr-FR" sz="2400" dirty="0" err="1"/>
              <a:t>technology</a:t>
            </a:r>
            <a:endParaRPr lang="fr-FR" sz="2400" dirty="0"/>
          </a:p>
          <a:p>
            <a:pPr lvl="1"/>
            <a:r>
              <a:rPr lang="fr-FR" sz="2400" dirty="0" err="1"/>
              <a:t>Morphological</a:t>
            </a:r>
            <a:r>
              <a:rPr lang="fr-FR" sz="2400" dirty="0"/>
              <a:t> </a:t>
            </a:r>
            <a:r>
              <a:rPr lang="fr-FR" sz="2400" dirty="0" err="1"/>
              <a:t>Analysis</a:t>
            </a:r>
            <a:endParaRPr lang="fr-FR" sz="2400" dirty="0"/>
          </a:p>
          <a:p>
            <a:pPr lvl="1"/>
            <a:r>
              <a:rPr lang="fr-FR" sz="2400" dirty="0" err="1"/>
              <a:t>Demo</a:t>
            </a:r>
            <a:r>
              <a:rPr lang="fr-FR" sz="2400" dirty="0"/>
              <a:t> : </a:t>
            </a:r>
            <a:r>
              <a:rPr lang="fr-FR" sz="2400" dirty="0" err="1"/>
              <a:t>classic</a:t>
            </a:r>
            <a:r>
              <a:rPr lang="fr-FR" sz="2400" dirty="0"/>
              <a:t> &amp; </a:t>
            </a:r>
            <a:r>
              <a:rPr lang="fr-FR" sz="2400" dirty="0" err="1"/>
              <a:t>dynamic</a:t>
            </a:r>
            <a:r>
              <a:rPr lang="fr-FR" sz="2400" dirty="0"/>
              <a:t> </a:t>
            </a:r>
            <a:r>
              <a:rPr lang="fr-FR" sz="2400" dirty="0" err="1"/>
              <a:t>analysis</a:t>
            </a:r>
            <a:endParaRPr lang="fr-FR" sz="2400" dirty="0"/>
          </a:p>
        </p:txBody>
      </p:sp>
    </p:spTree>
    <p:extLst>
      <p:ext uri="{BB962C8B-B14F-4D97-AF65-F5344CB8AC3E}">
        <p14:creationId xmlns:p14="http://schemas.microsoft.com/office/powerpoint/2010/main" val="405134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22C0818-3A01-F745-9A2C-B507F37FBCA9}"/>
              </a:ext>
            </a:extLst>
          </p:cNvPr>
          <p:cNvSpPr>
            <a:spLocks noGrp="1"/>
          </p:cNvSpPr>
          <p:nvPr>
            <p:ph type="body" sz="quarter" idx="10"/>
          </p:nvPr>
        </p:nvSpPr>
        <p:spPr>
          <a:xfrm>
            <a:off x="7919864" y="1555210"/>
            <a:ext cx="9339436" cy="1066800"/>
          </a:xfrm>
        </p:spPr>
        <p:txBody>
          <a:bodyPr/>
          <a:lstStyle/>
          <a:p>
            <a:r>
              <a:rPr lang="fr-FR" dirty="0"/>
              <a:t>DANGEROUSNESS OF EMOTET #1</a:t>
            </a:r>
          </a:p>
        </p:txBody>
      </p:sp>
      <p:pic>
        <p:nvPicPr>
          <p:cNvPr id="4" name="Image 3">
            <a:extLst>
              <a:ext uri="{FF2B5EF4-FFF2-40B4-BE49-F238E27FC236}">
                <a16:creationId xmlns:a16="http://schemas.microsoft.com/office/drawing/2014/main" id="{4B2557E9-17B8-514B-8BD7-286B9E5FE557}"/>
              </a:ext>
            </a:extLst>
          </p:cNvPr>
          <p:cNvPicPr>
            <a:picLocks noChangeAspect="1"/>
          </p:cNvPicPr>
          <p:nvPr/>
        </p:nvPicPr>
        <p:blipFill>
          <a:blip r:embed="rId3"/>
          <a:stretch>
            <a:fillRect/>
          </a:stretch>
        </p:blipFill>
        <p:spPr>
          <a:xfrm>
            <a:off x="5734050" y="3007583"/>
            <a:ext cx="6819900" cy="1524000"/>
          </a:xfrm>
          <a:prstGeom prst="rect">
            <a:avLst/>
          </a:prstGeom>
        </p:spPr>
      </p:pic>
      <p:grpSp>
        <p:nvGrpSpPr>
          <p:cNvPr id="8" name="Groupe 7">
            <a:extLst>
              <a:ext uri="{FF2B5EF4-FFF2-40B4-BE49-F238E27FC236}">
                <a16:creationId xmlns:a16="http://schemas.microsoft.com/office/drawing/2014/main" id="{E5DC8D26-51FB-9A4F-BB48-8C10C5795756}"/>
              </a:ext>
            </a:extLst>
          </p:cNvPr>
          <p:cNvGrpSpPr/>
          <p:nvPr/>
        </p:nvGrpSpPr>
        <p:grpSpPr>
          <a:xfrm>
            <a:off x="1330151" y="4717954"/>
            <a:ext cx="15627698" cy="2591878"/>
            <a:chOff x="799443" y="4717954"/>
            <a:chExt cx="15627698" cy="2591878"/>
          </a:xfrm>
        </p:grpSpPr>
        <p:pic>
          <p:nvPicPr>
            <p:cNvPr id="3" name="Image 2">
              <a:extLst>
                <a:ext uri="{FF2B5EF4-FFF2-40B4-BE49-F238E27FC236}">
                  <a16:creationId xmlns:a16="http://schemas.microsoft.com/office/drawing/2014/main" id="{B5342747-0B0F-014D-9CF6-29957AA0A8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60224" y="4717954"/>
              <a:ext cx="5266917" cy="2591878"/>
            </a:xfrm>
            <a:prstGeom prst="rect">
              <a:avLst/>
            </a:prstGeom>
          </p:spPr>
        </p:pic>
        <p:sp>
          <p:nvSpPr>
            <p:cNvPr id="5" name="Rectangle 4">
              <a:extLst>
                <a:ext uri="{FF2B5EF4-FFF2-40B4-BE49-F238E27FC236}">
                  <a16:creationId xmlns:a16="http://schemas.microsoft.com/office/drawing/2014/main" id="{0A2FDC5D-C4B1-4C43-A8D2-90A18B6BF2CD}"/>
                </a:ext>
              </a:extLst>
            </p:cNvPr>
            <p:cNvSpPr/>
            <p:nvPr/>
          </p:nvSpPr>
          <p:spPr>
            <a:xfrm>
              <a:off x="799443" y="4717954"/>
              <a:ext cx="9869214" cy="2308324"/>
            </a:xfrm>
            <a:prstGeom prst="rect">
              <a:avLst/>
            </a:prstGeom>
            <a:solidFill>
              <a:schemeClr val="tx2"/>
            </a:solidFill>
          </p:spPr>
          <p:style>
            <a:lnRef idx="1">
              <a:schemeClr val="accent4"/>
            </a:lnRef>
            <a:fillRef idx="2">
              <a:schemeClr val="accent4"/>
            </a:fillRef>
            <a:effectRef idx="1">
              <a:schemeClr val="accent4"/>
            </a:effectRef>
            <a:fontRef idx="minor">
              <a:schemeClr val="dk1"/>
            </a:fontRef>
          </p:style>
          <p:txBody>
            <a:bodyPr wrap="square">
              <a:spAutoFit/>
            </a:bodyPr>
            <a:lstStyle/>
            <a:p>
              <a:endParaRPr lang="fr-FR" sz="2400" dirty="0">
                <a:solidFill>
                  <a:schemeClr val="bg1"/>
                </a:solidFill>
              </a:endParaRPr>
            </a:p>
            <a:p>
              <a:r>
                <a:rPr lang="fr-FR" sz="2400" dirty="0" err="1">
                  <a:solidFill>
                    <a:schemeClr val="bg1"/>
                  </a:solidFill>
                </a:rPr>
                <a:t>Emotet</a:t>
              </a:r>
              <a:r>
                <a:rPr lang="fr-FR" sz="2400" dirty="0">
                  <a:solidFill>
                    <a:schemeClr val="bg1"/>
                  </a:solidFill>
                </a:rPr>
                <a:t> </a:t>
              </a:r>
              <a:r>
                <a:rPr lang="fr-FR" sz="2400" dirty="0" err="1">
                  <a:solidFill>
                    <a:schemeClr val="bg1"/>
                  </a:solidFill>
                </a:rPr>
                <a:t>is</a:t>
              </a:r>
              <a:r>
                <a:rPr lang="fr-FR" sz="2400" dirty="0">
                  <a:solidFill>
                    <a:schemeClr val="bg1"/>
                  </a:solidFill>
                </a:rPr>
                <a:t> one of the </a:t>
              </a:r>
              <a:r>
                <a:rPr lang="fr-FR" sz="2400" dirty="0" err="1">
                  <a:solidFill>
                    <a:schemeClr val="bg1"/>
                  </a:solidFill>
                </a:rPr>
                <a:t>most</a:t>
              </a:r>
              <a:r>
                <a:rPr lang="fr-FR" sz="2400" dirty="0">
                  <a:solidFill>
                    <a:schemeClr val="bg1"/>
                  </a:solidFill>
                </a:rPr>
                <a:t> </a:t>
              </a:r>
              <a:r>
                <a:rPr lang="fr-FR" sz="2400" dirty="0" err="1">
                  <a:solidFill>
                    <a:schemeClr val="bg1"/>
                  </a:solidFill>
                </a:rPr>
                <a:t>dangerous</a:t>
              </a:r>
              <a:r>
                <a:rPr lang="fr-FR" sz="2400" dirty="0">
                  <a:solidFill>
                    <a:schemeClr val="bg1"/>
                  </a:solidFill>
                </a:rPr>
                <a:t> </a:t>
              </a:r>
              <a:r>
                <a:rPr lang="fr-FR" sz="2400" dirty="0" err="1">
                  <a:solidFill>
                    <a:schemeClr val="bg1"/>
                  </a:solidFill>
                </a:rPr>
                <a:t>trojans</a:t>
              </a:r>
              <a:r>
                <a:rPr lang="fr-FR" sz="2400" dirty="0">
                  <a:solidFill>
                    <a:schemeClr val="bg1"/>
                  </a:solidFill>
                </a:rPr>
                <a:t> to have been </a:t>
              </a:r>
              <a:r>
                <a:rPr lang="fr-FR" sz="2400" dirty="0" err="1">
                  <a:solidFill>
                    <a:schemeClr val="bg1"/>
                  </a:solidFill>
                </a:rPr>
                <a:t>created</a:t>
              </a:r>
              <a:r>
                <a:rPr lang="fr-FR" sz="2400" dirty="0">
                  <a:solidFill>
                    <a:schemeClr val="bg1"/>
                  </a:solidFill>
                </a:rPr>
                <a:t>. Over the course of </a:t>
              </a:r>
              <a:r>
                <a:rPr lang="fr-FR" sz="2400" dirty="0" err="1">
                  <a:solidFill>
                    <a:schemeClr val="bg1"/>
                  </a:solidFill>
                </a:rPr>
                <a:t>its</a:t>
              </a:r>
              <a:r>
                <a:rPr lang="fr-FR" sz="2400" dirty="0">
                  <a:solidFill>
                    <a:schemeClr val="bg1"/>
                  </a:solidFill>
                </a:rPr>
                <a:t> </a:t>
              </a:r>
              <a:r>
                <a:rPr lang="fr-FR" sz="2400" dirty="0" err="1">
                  <a:solidFill>
                    <a:schemeClr val="bg1"/>
                  </a:solidFill>
                </a:rPr>
                <a:t>lifetime</a:t>
              </a:r>
              <a:r>
                <a:rPr lang="fr-FR" sz="2400" dirty="0">
                  <a:solidFill>
                    <a:schemeClr val="bg1"/>
                  </a:solidFill>
                </a:rPr>
                <a:t>, </a:t>
              </a:r>
              <a:r>
                <a:rPr lang="fr-FR" sz="2400" dirty="0" err="1">
                  <a:solidFill>
                    <a:schemeClr val="bg1"/>
                  </a:solidFill>
                </a:rPr>
                <a:t>it</a:t>
              </a:r>
              <a:r>
                <a:rPr lang="fr-FR" sz="2400" dirty="0">
                  <a:solidFill>
                    <a:schemeClr val="bg1"/>
                  </a:solidFill>
                </a:rPr>
                <a:t> </a:t>
              </a:r>
              <a:r>
                <a:rPr lang="fr-FR" sz="2400" dirty="0" err="1">
                  <a:solidFill>
                    <a:schemeClr val="bg1"/>
                  </a:solidFill>
                </a:rPr>
                <a:t>was</a:t>
              </a:r>
              <a:r>
                <a:rPr lang="fr-FR" sz="2400" dirty="0">
                  <a:solidFill>
                    <a:schemeClr val="bg1"/>
                  </a:solidFill>
                </a:rPr>
                <a:t> </a:t>
              </a:r>
              <a:r>
                <a:rPr lang="fr-FR" sz="2400" dirty="0" err="1">
                  <a:solidFill>
                    <a:schemeClr val="bg1"/>
                  </a:solidFill>
                </a:rPr>
                <a:t>upgraded</a:t>
              </a:r>
              <a:r>
                <a:rPr lang="fr-FR" sz="2400" dirty="0">
                  <a:solidFill>
                    <a:schemeClr val="bg1"/>
                  </a:solidFill>
                </a:rPr>
                <a:t> to </a:t>
              </a:r>
              <a:r>
                <a:rPr lang="fr-FR" sz="2400" dirty="0" err="1">
                  <a:solidFill>
                    <a:schemeClr val="bg1"/>
                  </a:solidFill>
                </a:rPr>
                <a:t>become</a:t>
              </a:r>
              <a:r>
                <a:rPr lang="fr-FR" sz="2400" dirty="0">
                  <a:solidFill>
                    <a:schemeClr val="bg1"/>
                  </a:solidFill>
                </a:rPr>
                <a:t> a </a:t>
              </a:r>
              <a:r>
                <a:rPr lang="fr-FR" sz="2400" dirty="0" err="1">
                  <a:solidFill>
                    <a:schemeClr val="bg1"/>
                  </a:solidFill>
                </a:rPr>
                <a:t>very</a:t>
              </a:r>
              <a:r>
                <a:rPr lang="fr-FR" sz="2400" dirty="0">
                  <a:solidFill>
                    <a:schemeClr val="bg1"/>
                  </a:solidFill>
                </a:rPr>
                <a:t> destructive malware. It </a:t>
              </a:r>
              <a:r>
                <a:rPr lang="fr-FR" sz="2400" dirty="0" err="1">
                  <a:solidFill>
                    <a:schemeClr val="bg1"/>
                  </a:solidFill>
                </a:rPr>
                <a:t>targets</a:t>
              </a:r>
              <a:r>
                <a:rPr lang="fr-FR" sz="2400" dirty="0">
                  <a:solidFill>
                    <a:schemeClr val="bg1"/>
                  </a:solidFill>
                </a:rPr>
                <a:t> </a:t>
              </a:r>
              <a:r>
                <a:rPr lang="fr-FR" sz="2400" dirty="0" err="1">
                  <a:solidFill>
                    <a:schemeClr val="bg1"/>
                  </a:solidFill>
                </a:rPr>
                <a:t>mostly</a:t>
              </a:r>
              <a:r>
                <a:rPr lang="fr-FR" sz="2400" dirty="0">
                  <a:solidFill>
                    <a:schemeClr val="bg1"/>
                  </a:solidFill>
                </a:rPr>
                <a:t> </a:t>
              </a:r>
              <a:r>
                <a:rPr lang="fr-FR" sz="2400" dirty="0" err="1">
                  <a:solidFill>
                    <a:schemeClr val="bg1"/>
                  </a:solidFill>
                </a:rPr>
                <a:t>corporate</a:t>
              </a:r>
              <a:r>
                <a:rPr lang="fr-FR" sz="2400" dirty="0">
                  <a:solidFill>
                    <a:schemeClr val="bg1"/>
                  </a:solidFill>
                </a:rPr>
                <a:t> </a:t>
              </a:r>
              <a:r>
                <a:rPr lang="fr-FR" sz="2400" dirty="0" err="1">
                  <a:solidFill>
                    <a:schemeClr val="bg1"/>
                  </a:solidFill>
                </a:rPr>
                <a:t>victims</a:t>
              </a:r>
              <a:r>
                <a:rPr lang="fr-FR" sz="2400" dirty="0">
                  <a:solidFill>
                    <a:schemeClr val="bg1"/>
                  </a:solidFill>
                </a:rPr>
                <a:t> but </a:t>
              </a:r>
              <a:r>
                <a:rPr lang="fr-FR" sz="2400" dirty="0" err="1">
                  <a:solidFill>
                    <a:schemeClr val="bg1"/>
                  </a:solidFill>
                </a:rPr>
                <a:t>even</a:t>
              </a:r>
              <a:r>
                <a:rPr lang="fr-FR" sz="2400" dirty="0">
                  <a:solidFill>
                    <a:schemeClr val="bg1"/>
                  </a:solidFill>
                </a:rPr>
                <a:t> </a:t>
              </a:r>
              <a:r>
                <a:rPr lang="fr-FR" sz="2400" dirty="0" err="1">
                  <a:solidFill>
                    <a:schemeClr val="bg1"/>
                  </a:solidFill>
                </a:rPr>
                <a:t>private</a:t>
              </a:r>
              <a:r>
                <a:rPr lang="fr-FR" sz="2400" dirty="0">
                  <a:solidFill>
                    <a:schemeClr val="bg1"/>
                  </a:solidFill>
                </a:rPr>
                <a:t> </a:t>
              </a:r>
              <a:r>
                <a:rPr lang="fr-FR" sz="2400" dirty="0" err="1">
                  <a:solidFill>
                    <a:schemeClr val="bg1"/>
                  </a:solidFill>
                </a:rPr>
                <a:t>users</a:t>
              </a:r>
              <a:r>
                <a:rPr lang="fr-FR" sz="2400" dirty="0">
                  <a:solidFill>
                    <a:schemeClr val="bg1"/>
                  </a:solidFill>
                </a:rPr>
                <a:t> </a:t>
              </a:r>
              <a:r>
                <a:rPr lang="fr-FR" sz="2400" dirty="0" err="1">
                  <a:solidFill>
                    <a:schemeClr val="bg1"/>
                  </a:solidFill>
                </a:rPr>
                <a:t>get</a:t>
              </a:r>
              <a:r>
                <a:rPr lang="fr-FR" sz="2400" dirty="0">
                  <a:solidFill>
                    <a:schemeClr val="bg1"/>
                  </a:solidFill>
                </a:rPr>
                <a:t> </a:t>
              </a:r>
              <a:r>
                <a:rPr lang="fr-FR" sz="2400" dirty="0" err="1">
                  <a:solidFill>
                    <a:schemeClr val="bg1"/>
                  </a:solidFill>
                </a:rPr>
                <a:t>infected</a:t>
              </a:r>
              <a:r>
                <a:rPr lang="fr-FR" sz="2400" dirty="0">
                  <a:solidFill>
                    <a:schemeClr val="bg1"/>
                  </a:solidFill>
                </a:rPr>
                <a:t> in mass spam email </a:t>
              </a:r>
              <a:r>
                <a:rPr lang="fr-FR" sz="2400" dirty="0" err="1">
                  <a:solidFill>
                    <a:schemeClr val="bg1"/>
                  </a:solidFill>
                </a:rPr>
                <a:t>campaigns</a:t>
              </a:r>
              <a:r>
                <a:rPr lang="fr-FR" sz="2400" dirty="0">
                  <a:solidFill>
                    <a:schemeClr val="bg1"/>
                  </a:solidFill>
                </a:rPr>
                <a:t> (</a:t>
              </a:r>
              <a:r>
                <a:rPr lang="fr-FR" sz="2400" i="1" dirty="0" err="1">
                  <a:solidFill>
                    <a:schemeClr val="bg1"/>
                  </a:solidFill>
                </a:rPr>
                <a:t>any.run</a:t>
              </a:r>
              <a:r>
                <a:rPr lang="fr-FR" sz="2400" i="1" dirty="0">
                  <a:solidFill>
                    <a:schemeClr val="bg1"/>
                  </a:solidFill>
                </a:rPr>
                <a:t>)</a:t>
              </a:r>
            </a:p>
            <a:p>
              <a:endParaRPr lang="fr-FR" sz="2400" dirty="0">
                <a:solidFill>
                  <a:schemeClr val="bg1"/>
                </a:solidFill>
              </a:endParaRPr>
            </a:p>
          </p:txBody>
        </p:sp>
      </p:grpSp>
      <p:sp>
        <p:nvSpPr>
          <p:cNvPr id="6" name="Rectangle 5">
            <a:extLst>
              <a:ext uri="{FF2B5EF4-FFF2-40B4-BE49-F238E27FC236}">
                <a16:creationId xmlns:a16="http://schemas.microsoft.com/office/drawing/2014/main" id="{6E445A9A-CAE3-414D-9D44-94DB0D3CA792}"/>
              </a:ext>
            </a:extLst>
          </p:cNvPr>
          <p:cNvSpPr/>
          <p:nvPr/>
        </p:nvSpPr>
        <p:spPr>
          <a:xfrm>
            <a:off x="1330151" y="8474787"/>
            <a:ext cx="5825634" cy="369332"/>
          </a:xfrm>
          <a:prstGeom prst="rect">
            <a:avLst/>
          </a:prstGeom>
        </p:spPr>
        <p:txBody>
          <a:bodyPr wrap="none">
            <a:spAutoFit/>
          </a:bodyPr>
          <a:lstStyle/>
          <a:p>
            <a:r>
              <a:rPr lang="fr-FR" dirty="0">
                <a:solidFill>
                  <a:schemeClr val="accent2"/>
                </a:solidFill>
                <a:ea typeface="Calibri" panose="020F0502020204030204" pitchFamily="34" charset="0"/>
                <a:cs typeface="Times New Roman" panose="02020603050405020304" pitchFamily="18" charset="0"/>
              </a:rPr>
              <a:t>https://</a:t>
            </a:r>
            <a:r>
              <a:rPr lang="fr-FR" dirty="0" err="1">
                <a:solidFill>
                  <a:schemeClr val="accent2"/>
                </a:solidFill>
                <a:ea typeface="Calibri" panose="020F0502020204030204" pitchFamily="34" charset="0"/>
                <a:cs typeface="Times New Roman" panose="02020603050405020304" pitchFamily="18" charset="0"/>
              </a:rPr>
              <a:t>www.cert.ssi.gouv.fr</a:t>
            </a:r>
            <a:r>
              <a:rPr lang="fr-FR" dirty="0">
                <a:solidFill>
                  <a:schemeClr val="accent2"/>
                </a:solidFill>
                <a:ea typeface="Calibri" panose="020F0502020204030204" pitchFamily="34" charset="0"/>
                <a:cs typeface="Times New Roman" panose="02020603050405020304" pitchFamily="18" charset="0"/>
              </a:rPr>
              <a:t>/alerte/CERTFR-2020-ALE-019/</a:t>
            </a:r>
            <a:r>
              <a:rPr lang="fr-FR" dirty="0">
                <a:solidFill>
                  <a:schemeClr val="accent2"/>
                </a:solidFill>
              </a:rPr>
              <a:t> </a:t>
            </a:r>
          </a:p>
        </p:txBody>
      </p:sp>
      <p:sp>
        <p:nvSpPr>
          <p:cNvPr id="7" name="Rectangle 6">
            <a:extLst>
              <a:ext uri="{FF2B5EF4-FFF2-40B4-BE49-F238E27FC236}">
                <a16:creationId xmlns:a16="http://schemas.microsoft.com/office/drawing/2014/main" id="{90B1EAB5-2C82-644B-861F-7F47D19A567C}"/>
              </a:ext>
            </a:extLst>
          </p:cNvPr>
          <p:cNvSpPr/>
          <p:nvPr/>
        </p:nvSpPr>
        <p:spPr>
          <a:xfrm>
            <a:off x="1330151" y="7335034"/>
            <a:ext cx="5530040" cy="830997"/>
          </a:xfrm>
          <a:prstGeom prst="rect">
            <a:avLst/>
          </a:prstGeom>
        </p:spPr>
        <p:txBody>
          <a:bodyPr wrap="none">
            <a:spAutoFit/>
          </a:bodyPr>
          <a:lstStyle/>
          <a:p>
            <a:pPr marL="342900" indent="-342900">
              <a:buSzPct val="90000"/>
              <a:buBlip>
                <a:blip r:embed="rId5"/>
              </a:buBlip>
            </a:pPr>
            <a:r>
              <a:rPr lang="fr-FR" sz="2400" dirty="0">
                <a:solidFill>
                  <a:schemeClr val="accent2"/>
                </a:solidFill>
                <a:ea typeface="Calibri" panose="020F0502020204030204" pitchFamily="34" charset="0"/>
                <a:cs typeface="Times New Roman" panose="02020603050405020304" pitchFamily="18" charset="0"/>
              </a:rPr>
              <a:t>BANKING TROJAN</a:t>
            </a:r>
          </a:p>
          <a:p>
            <a:pPr marL="342900" indent="-342900">
              <a:buSzPct val="90000"/>
              <a:buBlip>
                <a:blip r:embed="rId5"/>
              </a:buBlip>
            </a:pPr>
            <a:r>
              <a:rPr lang="fr-FR" sz="2400" dirty="0">
                <a:solidFill>
                  <a:schemeClr val="accent2"/>
                </a:solidFill>
                <a:ea typeface="Calibri" panose="020F0502020204030204" pitchFamily="34" charset="0"/>
                <a:cs typeface="Times New Roman" panose="02020603050405020304" pitchFamily="18" charset="0"/>
              </a:rPr>
              <a:t>DOWNLOAD AND INSTALL PAYLOADS</a:t>
            </a:r>
            <a:endParaRPr lang="fr-FR" sz="2400" dirty="0">
              <a:solidFill>
                <a:schemeClr val="accent2"/>
              </a:solidFill>
            </a:endParaRPr>
          </a:p>
        </p:txBody>
      </p:sp>
    </p:spTree>
    <p:extLst>
      <p:ext uri="{BB962C8B-B14F-4D97-AF65-F5344CB8AC3E}">
        <p14:creationId xmlns:p14="http://schemas.microsoft.com/office/powerpoint/2010/main" val="162719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C7467EF-B21D-BE43-97AC-297126B3D154}"/>
              </a:ext>
            </a:extLst>
          </p:cNvPr>
          <p:cNvSpPr>
            <a:spLocks noGrp="1"/>
          </p:cNvSpPr>
          <p:nvPr>
            <p:ph type="body" sz="quarter" idx="10"/>
          </p:nvPr>
        </p:nvSpPr>
        <p:spPr>
          <a:xfrm>
            <a:off x="9170580" y="2495643"/>
            <a:ext cx="8398355" cy="723713"/>
          </a:xfrm>
        </p:spPr>
        <p:txBody>
          <a:bodyPr/>
          <a:lstStyle/>
          <a:p>
            <a:r>
              <a:rPr lang="fr-FR" sz="3600" dirty="0"/>
              <a:t>DEMO WITH THE EMOTET MALWARE</a:t>
            </a:r>
          </a:p>
        </p:txBody>
      </p:sp>
      <p:sp>
        <p:nvSpPr>
          <p:cNvPr id="3" name="Espace réservé du texte 2">
            <a:extLst>
              <a:ext uri="{FF2B5EF4-FFF2-40B4-BE49-F238E27FC236}">
                <a16:creationId xmlns:a16="http://schemas.microsoft.com/office/drawing/2014/main" id="{8DC96012-C9D7-2A4A-BD1E-3B2303DB63B9}"/>
              </a:ext>
            </a:extLst>
          </p:cNvPr>
          <p:cNvSpPr>
            <a:spLocks noGrp="1"/>
          </p:cNvSpPr>
          <p:nvPr>
            <p:ph type="body" sz="quarter" idx="11"/>
          </p:nvPr>
        </p:nvSpPr>
        <p:spPr/>
        <p:txBody>
          <a:bodyPr/>
          <a:lstStyle/>
          <a:p>
            <a:r>
              <a:rPr lang="fr-FR" sz="3600" b="1" dirty="0">
                <a:solidFill>
                  <a:schemeClr val="tx2"/>
                </a:solidFill>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https://demo.gorille.tech</a:t>
            </a:r>
            <a:endParaRPr lang="fr-FR" sz="3600" b="1" dirty="0">
              <a:solidFill>
                <a:schemeClr val="tx2"/>
              </a:solidFill>
              <a:latin typeface="+mn-lt"/>
            </a:endParaRPr>
          </a:p>
          <a:p>
            <a:endParaRPr lang="fr-FR" dirty="0"/>
          </a:p>
        </p:txBody>
      </p:sp>
    </p:spTree>
    <p:extLst>
      <p:ext uri="{BB962C8B-B14F-4D97-AF65-F5344CB8AC3E}">
        <p14:creationId xmlns:p14="http://schemas.microsoft.com/office/powerpoint/2010/main" val="2862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6CB196-E9E6-0846-A226-0722590B21E5}"/>
              </a:ext>
            </a:extLst>
          </p:cNvPr>
          <p:cNvSpPr>
            <a:spLocks noGrp="1"/>
          </p:cNvSpPr>
          <p:nvPr>
            <p:ph type="body" sz="quarter" idx="10"/>
          </p:nvPr>
        </p:nvSpPr>
        <p:spPr/>
        <p:txBody>
          <a:bodyPr/>
          <a:lstStyle/>
          <a:p>
            <a:r>
              <a:rPr lang="fr-FR" dirty="0"/>
              <a:t>EMOTET</a:t>
            </a:r>
          </a:p>
        </p:txBody>
      </p:sp>
      <p:pic>
        <p:nvPicPr>
          <p:cNvPr id="4" name="Image 3">
            <a:extLst>
              <a:ext uri="{FF2B5EF4-FFF2-40B4-BE49-F238E27FC236}">
                <a16:creationId xmlns:a16="http://schemas.microsoft.com/office/drawing/2014/main" id="{7E7CC5C0-3B82-F341-AEF9-24C189FB76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48000" y="2335188"/>
            <a:ext cx="12192000" cy="6858000"/>
          </a:xfrm>
          <a:prstGeom prst="rect">
            <a:avLst/>
          </a:prstGeom>
        </p:spPr>
      </p:pic>
    </p:spTree>
    <p:extLst>
      <p:ext uri="{BB962C8B-B14F-4D97-AF65-F5344CB8AC3E}">
        <p14:creationId xmlns:p14="http://schemas.microsoft.com/office/powerpoint/2010/main" val="16536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51D554-C4D5-7341-9EBA-2E0D78999A99}"/>
              </a:ext>
            </a:extLst>
          </p:cNvPr>
          <p:cNvSpPr>
            <a:spLocks noGrp="1"/>
          </p:cNvSpPr>
          <p:nvPr>
            <p:ph type="body" sz="quarter" idx="10"/>
          </p:nvPr>
        </p:nvSpPr>
        <p:spPr/>
        <p:txBody>
          <a:bodyPr/>
          <a:lstStyle/>
          <a:p>
            <a:endParaRPr lang="fr-FR"/>
          </a:p>
        </p:txBody>
      </p:sp>
      <p:pic>
        <p:nvPicPr>
          <p:cNvPr id="3" name="Emotet" descr="Emotet">
            <a:hlinkClick r:id="" action="ppaction://media"/>
            <a:extLst>
              <a:ext uri="{FF2B5EF4-FFF2-40B4-BE49-F238E27FC236}">
                <a16:creationId xmlns:a16="http://schemas.microsoft.com/office/drawing/2014/main" id="{4FB81F68-0069-4F45-AB7D-514AB2822E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56" y="-26269"/>
            <a:ext cx="18306256" cy="10297269"/>
          </a:xfrm>
          <a:prstGeom prst="rect">
            <a:avLst/>
          </a:prstGeom>
        </p:spPr>
      </p:pic>
    </p:spTree>
    <p:extLst>
      <p:ext uri="{BB962C8B-B14F-4D97-AF65-F5344CB8AC3E}">
        <p14:creationId xmlns:p14="http://schemas.microsoft.com/office/powerpoint/2010/main" val="200026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8170A1-321C-4545-86E0-34D5A6593E0B}"/>
              </a:ext>
            </a:extLst>
          </p:cNvPr>
          <p:cNvSpPr>
            <a:spLocks noGrp="1"/>
          </p:cNvSpPr>
          <p:nvPr>
            <p:ph type="body" sz="quarter" idx="10"/>
          </p:nvPr>
        </p:nvSpPr>
        <p:spPr/>
        <p:txBody>
          <a:bodyPr/>
          <a:lstStyle/>
          <a:p>
            <a:pPr>
              <a:lnSpc>
                <a:spcPct val="100000"/>
              </a:lnSpc>
            </a:pPr>
            <a:r>
              <a:rPr lang="fr-FR" dirty="0"/>
              <a:t>DYNAMIC ANALYSIS :</a:t>
            </a:r>
          </a:p>
          <a:p>
            <a:pPr>
              <a:lnSpc>
                <a:spcPct val="100000"/>
              </a:lnSpc>
            </a:pPr>
            <a:r>
              <a:rPr lang="fr-FR" dirty="0"/>
              <a:t>EMOTET #1</a:t>
            </a:r>
          </a:p>
        </p:txBody>
      </p:sp>
      <p:grpSp>
        <p:nvGrpSpPr>
          <p:cNvPr id="5" name="Groupe 4">
            <a:extLst>
              <a:ext uri="{FF2B5EF4-FFF2-40B4-BE49-F238E27FC236}">
                <a16:creationId xmlns:a16="http://schemas.microsoft.com/office/drawing/2014/main" id="{2ACE5574-99B4-5E44-93E2-E1F751E3110F}"/>
              </a:ext>
            </a:extLst>
          </p:cNvPr>
          <p:cNvGrpSpPr/>
          <p:nvPr/>
        </p:nvGrpSpPr>
        <p:grpSpPr>
          <a:xfrm>
            <a:off x="2984435" y="3631332"/>
            <a:ext cx="12319129" cy="6048672"/>
            <a:chOff x="2807296" y="3487316"/>
            <a:chExt cx="12319129" cy="6048672"/>
          </a:xfrm>
        </p:grpSpPr>
        <p:pic>
          <p:nvPicPr>
            <p:cNvPr id="3" name="Image 2">
              <a:extLst>
                <a:ext uri="{FF2B5EF4-FFF2-40B4-BE49-F238E27FC236}">
                  <a16:creationId xmlns:a16="http://schemas.microsoft.com/office/drawing/2014/main" id="{9B7217CF-7321-B647-B0A5-6AE94FA2439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07296" y="3487316"/>
              <a:ext cx="12319129" cy="6048672"/>
            </a:xfrm>
            <a:prstGeom prst="rect">
              <a:avLst/>
            </a:prstGeom>
          </p:spPr>
        </p:pic>
        <p:sp>
          <p:nvSpPr>
            <p:cNvPr id="4" name="Rectangle 3">
              <a:extLst>
                <a:ext uri="{FF2B5EF4-FFF2-40B4-BE49-F238E27FC236}">
                  <a16:creationId xmlns:a16="http://schemas.microsoft.com/office/drawing/2014/main" id="{9B241286-3FFB-B446-9FA5-FB6C0FEE38C6}"/>
                </a:ext>
              </a:extLst>
            </p:cNvPr>
            <p:cNvSpPr/>
            <p:nvPr/>
          </p:nvSpPr>
          <p:spPr>
            <a:xfrm>
              <a:off x="10930849" y="7381655"/>
              <a:ext cx="2525100" cy="369332"/>
            </a:xfrm>
            <a:prstGeom prst="rect">
              <a:avLst/>
            </a:prstGeom>
          </p:spPr>
          <p:txBody>
            <a:bodyPr wrap="square">
              <a:spAutoFit/>
            </a:bodyPr>
            <a:lstStyle/>
            <a:p>
              <a:r>
                <a:rPr lang="fr-FR" dirty="0" err="1">
                  <a:solidFill>
                    <a:schemeClr val="tx2"/>
                  </a:solidFill>
                </a:rPr>
                <a:t>Robust</a:t>
              </a:r>
              <a:r>
                <a:rPr lang="fr-FR" dirty="0">
                  <a:solidFill>
                    <a:schemeClr val="tx2"/>
                  </a:solidFill>
                </a:rPr>
                <a:t> &amp; More </a:t>
              </a:r>
              <a:r>
                <a:rPr lang="fr-FR" dirty="0" err="1">
                  <a:solidFill>
                    <a:schemeClr val="tx2"/>
                  </a:solidFill>
                </a:rPr>
                <a:t>precise</a:t>
              </a:r>
              <a:endParaRPr lang="fr-FR" dirty="0">
                <a:solidFill>
                  <a:schemeClr val="tx2"/>
                </a:solidFill>
              </a:endParaRPr>
            </a:p>
          </p:txBody>
        </p:sp>
      </p:grpSp>
    </p:spTree>
    <p:extLst>
      <p:ext uri="{BB962C8B-B14F-4D97-AF65-F5344CB8AC3E}">
        <p14:creationId xmlns:p14="http://schemas.microsoft.com/office/powerpoint/2010/main" val="127519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8170A1-321C-4545-86E0-34D5A6593E0B}"/>
              </a:ext>
            </a:extLst>
          </p:cNvPr>
          <p:cNvSpPr>
            <a:spLocks noGrp="1"/>
          </p:cNvSpPr>
          <p:nvPr>
            <p:ph type="body" sz="quarter" idx="10"/>
          </p:nvPr>
        </p:nvSpPr>
        <p:spPr/>
        <p:txBody>
          <a:bodyPr/>
          <a:lstStyle/>
          <a:p>
            <a:pPr>
              <a:lnSpc>
                <a:spcPct val="100000"/>
              </a:lnSpc>
            </a:pPr>
            <a:r>
              <a:rPr lang="fr-FR" dirty="0"/>
              <a:t>DYNAMIC ANALYSIS :</a:t>
            </a:r>
          </a:p>
          <a:p>
            <a:pPr>
              <a:lnSpc>
                <a:spcPct val="100000"/>
              </a:lnSpc>
            </a:pPr>
            <a:r>
              <a:rPr lang="fr-FR" dirty="0"/>
              <a:t>EMOTET #2</a:t>
            </a:r>
          </a:p>
        </p:txBody>
      </p:sp>
      <p:pic>
        <p:nvPicPr>
          <p:cNvPr id="6" name="Image 5">
            <a:extLst>
              <a:ext uri="{FF2B5EF4-FFF2-40B4-BE49-F238E27FC236}">
                <a16:creationId xmlns:a16="http://schemas.microsoft.com/office/drawing/2014/main" id="{8BA4A067-D7CF-DB47-BB96-F75D5100440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83360" y="2911252"/>
            <a:ext cx="11521280" cy="6735662"/>
          </a:xfrm>
          <a:prstGeom prst="rect">
            <a:avLst/>
          </a:prstGeom>
        </p:spPr>
      </p:pic>
    </p:spTree>
    <p:extLst>
      <p:ext uri="{BB962C8B-B14F-4D97-AF65-F5344CB8AC3E}">
        <p14:creationId xmlns:p14="http://schemas.microsoft.com/office/powerpoint/2010/main" val="383519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8170A1-321C-4545-86E0-34D5A6593E0B}"/>
              </a:ext>
            </a:extLst>
          </p:cNvPr>
          <p:cNvSpPr>
            <a:spLocks noGrp="1"/>
          </p:cNvSpPr>
          <p:nvPr>
            <p:ph type="body" sz="quarter" idx="10"/>
          </p:nvPr>
        </p:nvSpPr>
        <p:spPr/>
        <p:txBody>
          <a:bodyPr/>
          <a:lstStyle/>
          <a:p>
            <a:pPr>
              <a:lnSpc>
                <a:spcPct val="100000"/>
              </a:lnSpc>
            </a:pPr>
            <a:r>
              <a:rPr lang="fr-FR" dirty="0"/>
              <a:t>DYNAMIC ANALYSIS :</a:t>
            </a:r>
          </a:p>
          <a:p>
            <a:pPr>
              <a:lnSpc>
                <a:spcPct val="100000"/>
              </a:lnSpc>
            </a:pPr>
            <a:r>
              <a:rPr lang="fr-FR" dirty="0"/>
              <a:t>EMOTET #3</a:t>
            </a:r>
          </a:p>
        </p:txBody>
      </p:sp>
      <p:pic>
        <p:nvPicPr>
          <p:cNvPr id="4" name="Image 3">
            <a:extLst>
              <a:ext uri="{FF2B5EF4-FFF2-40B4-BE49-F238E27FC236}">
                <a16:creationId xmlns:a16="http://schemas.microsoft.com/office/drawing/2014/main" id="{EE880C2B-3A4F-FB41-BBC7-933D290DDE2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7276" y="3415308"/>
            <a:ext cx="13033448" cy="5704804"/>
          </a:xfrm>
          <a:prstGeom prst="rect">
            <a:avLst/>
          </a:prstGeom>
        </p:spPr>
      </p:pic>
    </p:spTree>
    <p:extLst>
      <p:ext uri="{BB962C8B-B14F-4D97-AF65-F5344CB8AC3E}">
        <p14:creationId xmlns:p14="http://schemas.microsoft.com/office/powerpoint/2010/main" val="223175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E8170A1-321C-4545-86E0-34D5A6593E0B}"/>
              </a:ext>
            </a:extLst>
          </p:cNvPr>
          <p:cNvSpPr>
            <a:spLocks noGrp="1"/>
          </p:cNvSpPr>
          <p:nvPr>
            <p:ph type="body" sz="quarter" idx="10"/>
          </p:nvPr>
        </p:nvSpPr>
        <p:spPr/>
        <p:txBody>
          <a:bodyPr/>
          <a:lstStyle/>
          <a:p>
            <a:pPr>
              <a:lnSpc>
                <a:spcPct val="100000"/>
              </a:lnSpc>
            </a:pPr>
            <a:r>
              <a:rPr lang="fr-FR" dirty="0"/>
              <a:t>GORILLE REST API</a:t>
            </a:r>
          </a:p>
        </p:txBody>
      </p:sp>
      <p:sp>
        <p:nvSpPr>
          <p:cNvPr id="6" name="Rectangle 5">
            <a:extLst>
              <a:ext uri="{FF2B5EF4-FFF2-40B4-BE49-F238E27FC236}">
                <a16:creationId xmlns:a16="http://schemas.microsoft.com/office/drawing/2014/main" id="{B9F254E3-7FCE-934A-8988-3A824E469B65}"/>
              </a:ext>
            </a:extLst>
          </p:cNvPr>
          <p:cNvSpPr/>
          <p:nvPr/>
        </p:nvSpPr>
        <p:spPr>
          <a:xfrm>
            <a:off x="3505200" y="2644413"/>
            <a:ext cx="11277600" cy="3416320"/>
          </a:xfrm>
          <a:prstGeom prst="rect">
            <a:avLst/>
          </a:prstGeom>
          <a:solidFill>
            <a:schemeClr val="tx2"/>
          </a:solidFill>
        </p:spPr>
        <p:style>
          <a:lnRef idx="1">
            <a:schemeClr val="dk1"/>
          </a:lnRef>
          <a:fillRef idx="2">
            <a:schemeClr val="dk1"/>
          </a:fillRef>
          <a:effectRef idx="1">
            <a:schemeClr val="dk1"/>
          </a:effectRef>
          <a:fontRef idx="minor">
            <a:schemeClr val="dk1"/>
          </a:fontRef>
        </p:style>
        <p:txBody>
          <a:bodyPr wrap="square">
            <a:spAutoFit/>
          </a:bodyPr>
          <a:lstStyle/>
          <a:p>
            <a:endParaRPr lang="fr-FR" dirty="0">
              <a:solidFill>
                <a:schemeClr val="bg1"/>
              </a:solidFill>
            </a:endParaRPr>
          </a:p>
          <a:p>
            <a:r>
              <a:rPr lang="fr-FR" dirty="0">
                <a:solidFill>
                  <a:schemeClr val="bg1"/>
                </a:solidFill>
              </a:rPr>
              <a:t># </a:t>
            </a:r>
            <a:r>
              <a:rPr lang="fr-FR" dirty="0" err="1">
                <a:solidFill>
                  <a:schemeClr val="bg1"/>
                </a:solidFill>
              </a:rPr>
              <a:t>Upload</a:t>
            </a:r>
            <a:r>
              <a:rPr lang="fr-FR" dirty="0">
                <a:solidFill>
                  <a:schemeClr val="bg1"/>
                </a:solidFill>
              </a:rPr>
              <a:t> file</a:t>
            </a:r>
          </a:p>
          <a:p>
            <a:r>
              <a:rPr lang="fr-FR" dirty="0" err="1">
                <a:solidFill>
                  <a:schemeClr val="bg1"/>
                </a:solidFill>
              </a:rPr>
              <a:t>curl</a:t>
            </a:r>
            <a:r>
              <a:rPr lang="fr-FR" dirty="0">
                <a:solidFill>
                  <a:schemeClr val="bg1"/>
                </a:solidFill>
              </a:rPr>
              <a:t> --</a:t>
            </a:r>
            <a:r>
              <a:rPr lang="fr-FR" dirty="0" err="1">
                <a:solidFill>
                  <a:schemeClr val="bg1"/>
                </a:solidFill>
              </a:rPr>
              <a:t>request</a:t>
            </a:r>
            <a:r>
              <a:rPr lang="fr-FR" dirty="0">
                <a:solidFill>
                  <a:schemeClr val="bg1"/>
                </a:solidFill>
              </a:rPr>
              <a:t> POST \</a:t>
            </a:r>
          </a:p>
          <a:p>
            <a:r>
              <a:rPr lang="fr-FR" dirty="0">
                <a:solidFill>
                  <a:schemeClr val="bg1"/>
                </a:solidFill>
              </a:rPr>
              <a:t>  --url https://demo.gorille.tech:4433/api/v1/files \</a:t>
            </a:r>
          </a:p>
          <a:p>
            <a:r>
              <a:rPr lang="fr-FR" dirty="0">
                <a:solidFill>
                  <a:schemeClr val="bg1"/>
                </a:solidFill>
              </a:rPr>
              <a:t>  --header 'x-</a:t>
            </a:r>
            <a:r>
              <a:rPr lang="fr-FR" dirty="0" err="1">
                <a:solidFill>
                  <a:schemeClr val="bg1"/>
                </a:solidFill>
              </a:rPr>
              <a:t>apikey</a:t>
            </a:r>
            <a:r>
              <a:rPr lang="fr-FR" dirty="0">
                <a:solidFill>
                  <a:schemeClr val="bg1"/>
                </a:solidFill>
              </a:rPr>
              <a:t>: w6b8ly7oiktxxxxxxxxxptr882qwtgxbpawpndweglz1hlh5kv' \</a:t>
            </a:r>
          </a:p>
          <a:p>
            <a:r>
              <a:rPr lang="fr-FR" dirty="0">
                <a:solidFill>
                  <a:schemeClr val="bg1"/>
                </a:solidFill>
              </a:rPr>
              <a:t>  --</a:t>
            </a:r>
            <a:r>
              <a:rPr lang="fr-FR" dirty="0" err="1">
                <a:solidFill>
                  <a:schemeClr val="bg1"/>
                </a:solidFill>
              </a:rPr>
              <a:t>form</a:t>
            </a:r>
            <a:r>
              <a:rPr lang="fr-FR" dirty="0">
                <a:solidFill>
                  <a:schemeClr val="bg1"/>
                </a:solidFill>
              </a:rPr>
              <a:t> file=@/</a:t>
            </a:r>
            <a:r>
              <a:rPr lang="fr-FR" dirty="0" err="1">
                <a:solidFill>
                  <a:schemeClr val="bg1"/>
                </a:solidFill>
              </a:rPr>
              <a:t>Users</a:t>
            </a:r>
            <a:r>
              <a:rPr lang="fr-FR" dirty="0">
                <a:solidFill>
                  <a:schemeClr val="bg1"/>
                </a:solidFill>
              </a:rPr>
              <a:t>/JYM/</a:t>
            </a:r>
            <a:r>
              <a:rPr lang="fr-FR" dirty="0" err="1">
                <a:solidFill>
                  <a:schemeClr val="bg1"/>
                </a:solidFill>
              </a:rPr>
              <a:t>Programming</a:t>
            </a:r>
            <a:r>
              <a:rPr lang="fr-FR" dirty="0">
                <a:solidFill>
                  <a:schemeClr val="bg1"/>
                </a:solidFill>
              </a:rPr>
              <a:t>/cyber-</a:t>
            </a:r>
            <a:r>
              <a:rPr lang="fr-FR" dirty="0" err="1">
                <a:solidFill>
                  <a:schemeClr val="bg1"/>
                </a:solidFill>
              </a:rPr>
              <a:t>detect</a:t>
            </a:r>
            <a:r>
              <a:rPr lang="fr-FR" dirty="0">
                <a:solidFill>
                  <a:schemeClr val="bg1"/>
                </a:solidFill>
              </a:rPr>
              <a:t>/FTP/</a:t>
            </a:r>
            <a:r>
              <a:rPr lang="fr-FR" dirty="0" err="1">
                <a:solidFill>
                  <a:schemeClr val="bg1"/>
                </a:solidFill>
              </a:rPr>
              <a:t>samples</a:t>
            </a:r>
            <a:r>
              <a:rPr lang="fr-FR" dirty="0">
                <a:solidFill>
                  <a:schemeClr val="bg1"/>
                </a:solidFill>
              </a:rPr>
              <a:t>/VIRUScX7hQTy7Py.EMOTET.bin</a:t>
            </a:r>
          </a:p>
          <a:p>
            <a:endParaRPr lang="fr-FR" dirty="0">
              <a:solidFill>
                <a:schemeClr val="bg1"/>
              </a:solidFill>
            </a:endParaRPr>
          </a:p>
          <a:p>
            <a:r>
              <a:rPr lang="fr-FR" dirty="0">
                <a:solidFill>
                  <a:schemeClr val="bg1"/>
                </a:solidFill>
              </a:rPr>
              <a:t># </a:t>
            </a:r>
            <a:r>
              <a:rPr lang="fr-FR" dirty="0" err="1">
                <a:solidFill>
                  <a:schemeClr val="bg1"/>
                </a:solidFill>
              </a:rPr>
              <a:t>Get</a:t>
            </a:r>
            <a:r>
              <a:rPr lang="fr-FR" dirty="0">
                <a:solidFill>
                  <a:schemeClr val="bg1"/>
                </a:solidFill>
              </a:rPr>
              <a:t> </a:t>
            </a:r>
            <a:r>
              <a:rPr lang="fr-FR" dirty="0" err="1">
                <a:solidFill>
                  <a:schemeClr val="bg1"/>
                </a:solidFill>
              </a:rPr>
              <a:t>analysis</a:t>
            </a:r>
            <a:endParaRPr lang="fr-FR" dirty="0">
              <a:solidFill>
                <a:schemeClr val="bg1"/>
              </a:solidFill>
            </a:endParaRPr>
          </a:p>
          <a:p>
            <a:r>
              <a:rPr lang="fr-FR" dirty="0">
                <a:solidFill>
                  <a:schemeClr val="bg1"/>
                </a:solidFill>
              </a:rPr>
              <a:t>  </a:t>
            </a:r>
            <a:r>
              <a:rPr lang="fr-FR" dirty="0" err="1">
                <a:solidFill>
                  <a:schemeClr val="bg1"/>
                </a:solidFill>
              </a:rPr>
              <a:t>curl</a:t>
            </a:r>
            <a:r>
              <a:rPr lang="fr-FR" dirty="0">
                <a:solidFill>
                  <a:schemeClr val="bg1"/>
                </a:solidFill>
              </a:rPr>
              <a:t> --</a:t>
            </a:r>
            <a:r>
              <a:rPr lang="fr-FR" dirty="0" err="1">
                <a:solidFill>
                  <a:schemeClr val="bg1"/>
                </a:solidFill>
              </a:rPr>
              <a:t>request</a:t>
            </a:r>
            <a:r>
              <a:rPr lang="fr-FR" dirty="0">
                <a:solidFill>
                  <a:schemeClr val="bg1"/>
                </a:solidFill>
              </a:rPr>
              <a:t> GET \</a:t>
            </a:r>
          </a:p>
          <a:p>
            <a:r>
              <a:rPr lang="fr-FR" dirty="0">
                <a:solidFill>
                  <a:schemeClr val="bg1"/>
                </a:solidFill>
              </a:rPr>
              <a:t>    --url https://demo.gorille.tech:4433/api/v1/files/{3c889d95e7a9398782bddc86157466bc} \</a:t>
            </a:r>
          </a:p>
          <a:p>
            <a:r>
              <a:rPr lang="fr-FR" dirty="0">
                <a:solidFill>
                  <a:schemeClr val="bg1"/>
                </a:solidFill>
              </a:rPr>
              <a:t>    --header 'x-</a:t>
            </a:r>
            <a:r>
              <a:rPr lang="fr-FR" dirty="0" err="1">
                <a:solidFill>
                  <a:schemeClr val="bg1"/>
                </a:solidFill>
              </a:rPr>
              <a:t>apikey</a:t>
            </a:r>
            <a:r>
              <a:rPr lang="fr-FR" dirty="0">
                <a:solidFill>
                  <a:schemeClr val="bg1"/>
                </a:solidFill>
              </a:rPr>
              <a:t>: w6b8ly7oxxxxxxxxxxxxxxxxxxxxpawpndweglz1hlh5kv’ \</a:t>
            </a:r>
          </a:p>
          <a:p>
            <a:endParaRPr lang="fr-FR" dirty="0">
              <a:solidFill>
                <a:schemeClr val="bg1"/>
              </a:solidFill>
            </a:endParaRPr>
          </a:p>
        </p:txBody>
      </p:sp>
      <p:sp>
        <p:nvSpPr>
          <p:cNvPr id="7" name="ZoneTexte 6">
            <a:extLst>
              <a:ext uri="{FF2B5EF4-FFF2-40B4-BE49-F238E27FC236}">
                <a16:creationId xmlns:a16="http://schemas.microsoft.com/office/drawing/2014/main" id="{88372B08-E125-9142-A4D9-A7C0274D82A6}"/>
              </a:ext>
            </a:extLst>
          </p:cNvPr>
          <p:cNvSpPr txBox="1"/>
          <p:nvPr/>
        </p:nvSpPr>
        <p:spPr>
          <a:xfrm>
            <a:off x="3505200" y="6439644"/>
            <a:ext cx="11615464" cy="2031325"/>
          </a:xfrm>
          <a:prstGeom prst="rect">
            <a:avLst/>
          </a:prstGeom>
          <a:noFill/>
        </p:spPr>
        <p:txBody>
          <a:bodyPr wrap="square" rtlCol="0">
            <a:spAutoFit/>
          </a:bodyPr>
          <a:lstStyle/>
          <a:p>
            <a:pPr marL="285750" indent="-285750">
              <a:buBlip>
                <a:blip r:embed="rId3"/>
              </a:buBlip>
            </a:pPr>
            <a:r>
              <a:rPr lang="fr-FR" dirty="0"/>
              <a:t>GORILLE </a:t>
            </a:r>
            <a:r>
              <a:rPr lang="fr-FR" dirty="0" err="1"/>
              <a:t>offer</a:t>
            </a:r>
            <a:r>
              <a:rPr lang="fr-FR" dirty="0"/>
              <a:t> a REST API, to </a:t>
            </a:r>
            <a:r>
              <a:rPr lang="fr-FR" dirty="0" err="1"/>
              <a:t>foster</a:t>
            </a:r>
            <a:r>
              <a:rPr lang="fr-FR" dirty="0"/>
              <a:t> the </a:t>
            </a:r>
            <a:r>
              <a:rPr lang="fr-FR" dirty="0" err="1"/>
              <a:t>integration</a:t>
            </a:r>
            <a:r>
              <a:rPr lang="fr-FR" dirty="0"/>
              <a:t> </a:t>
            </a:r>
            <a:r>
              <a:rPr lang="fr-FR" dirty="0" err="1"/>
              <a:t>within</a:t>
            </a:r>
            <a:r>
              <a:rPr lang="fr-FR" dirty="0"/>
              <a:t> an </a:t>
            </a:r>
            <a:r>
              <a:rPr lang="fr-FR" dirty="0" err="1"/>
              <a:t>orchestrator</a:t>
            </a:r>
            <a:r>
              <a:rPr lang="fr-FR" dirty="0"/>
              <a:t> or XDR solutions and more to come :</a:t>
            </a:r>
          </a:p>
          <a:p>
            <a:pPr marL="285750" indent="-285750">
              <a:buBlip>
                <a:blip r:embed="rId3"/>
              </a:buBlip>
            </a:pPr>
            <a:endParaRPr lang="fr-FR" dirty="0"/>
          </a:p>
          <a:p>
            <a:pPr marL="285750" indent="-285750">
              <a:buBlip>
                <a:blip r:embed="rId3"/>
              </a:buBlip>
            </a:pPr>
            <a:endParaRPr lang="fr-FR" dirty="0"/>
          </a:p>
          <a:p>
            <a:endParaRPr lang="fr-FR" dirty="0"/>
          </a:p>
          <a:p>
            <a:endParaRPr lang="fr-FR" dirty="0"/>
          </a:p>
          <a:p>
            <a:endParaRPr lang="fr-FR" dirty="0"/>
          </a:p>
          <a:p>
            <a:pPr marL="285750" indent="-285750">
              <a:buBlip>
                <a:blip r:embed="rId3"/>
              </a:buBlip>
            </a:pPr>
            <a:r>
              <a:rPr lang="fr-FR" dirty="0" err="1"/>
              <a:t>Compliant</a:t>
            </a:r>
            <a:r>
              <a:rPr lang="fr-FR" dirty="0"/>
              <a:t> </a:t>
            </a:r>
            <a:r>
              <a:rPr lang="fr-FR" dirty="0" err="1"/>
              <a:t>with</a:t>
            </a:r>
            <a:r>
              <a:rPr lang="fr-FR" dirty="0"/>
              <a:t> </a:t>
            </a:r>
            <a:r>
              <a:rPr lang="fr-FR" dirty="0" err="1"/>
              <a:t>VirusTotal</a:t>
            </a:r>
            <a:r>
              <a:rPr lang="fr-FR" dirty="0"/>
              <a:t> API V3</a:t>
            </a:r>
          </a:p>
        </p:txBody>
      </p:sp>
      <p:sp>
        <p:nvSpPr>
          <p:cNvPr id="8" name="ZoneTexte 7">
            <a:extLst>
              <a:ext uri="{FF2B5EF4-FFF2-40B4-BE49-F238E27FC236}">
                <a16:creationId xmlns:a16="http://schemas.microsoft.com/office/drawing/2014/main" id="{1CAA7D4D-04E0-BE4A-873D-5397C9B7B73C}"/>
              </a:ext>
            </a:extLst>
          </p:cNvPr>
          <p:cNvSpPr txBox="1"/>
          <p:nvPr/>
        </p:nvSpPr>
        <p:spPr>
          <a:xfrm>
            <a:off x="5435588" y="7255251"/>
            <a:ext cx="7416824" cy="400110"/>
          </a:xfrm>
          <a:prstGeom prst="rect">
            <a:avLst/>
          </a:prstGeom>
          <a:noFill/>
        </p:spPr>
        <p:txBody>
          <a:bodyPr wrap="square" rtlCol="0">
            <a:spAutoFit/>
          </a:bodyPr>
          <a:lstStyle/>
          <a:p>
            <a:pPr algn="ctr"/>
            <a:r>
              <a:rPr lang="fr-FR" sz="2000" b="1" dirty="0">
                <a:solidFill>
                  <a:schemeClr val="tx2"/>
                </a:solidFill>
              </a:rPr>
              <a:t>https://</a:t>
            </a:r>
            <a:r>
              <a:rPr lang="fr-FR" sz="2000" b="1" dirty="0" err="1">
                <a:solidFill>
                  <a:schemeClr val="tx2"/>
                </a:solidFill>
              </a:rPr>
              <a:t>demo.gorille.tech</a:t>
            </a:r>
            <a:r>
              <a:rPr lang="fr-FR" sz="2000" b="1" dirty="0">
                <a:solidFill>
                  <a:schemeClr val="tx2"/>
                </a:solidFill>
              </a:rPr>
              <a:t>/api/</a:t>
            </a:r>
            <a:r>
              <a:rPr lang="fr-FR" sz="2000" b="1" dirty="0" err="1">
                <a:solidFill>
                  <a:schemeClr val="tx2"/>
                </a:solidFill>
              </a:rPr>
              <a:t>index.html</a:t>
            </a:r>
            <a:endParaRPr lang="fr-FR" sz="2000" b="1" dirty="0">
              <a:solidFill>
                <a:schemeClr val="tx2"/>
              </a:solidFill>
            </a:endParaRPr>
          </a:p>
        </p:txBody>
      </p:sp>
    </p:spTree>
    <p:extLst>
      <p:ext uri="{BB962C8B-B14F-4D97-AF65-F5344CB8AC3E}">
        <p14:creationId xmlns:p14="http://schemas.microsoft.com/office/powerpoint/2010/main" val="13969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43DB45-8035-ED43-9A05-B92FD6B3C0BB}"/>
              </a:ext>
            </a:extLst>
          </p:cNvPr>
          <p:cNvSpPr>
            <a:spLocks noGrp="1"/>
          </p:cNvSpPr>
          <p:nvPr>
            <p:ph type="body" sz="quarter" idx="10"/>
          </p:nvPr>
        </p:nvSpPr>
        <p:spPr>
          <a:xfrm>
            <a:off x="864780" y="2547579"/>
            <a:ext cx="8279219" cy="723713"/>
          </a:xfrm>
        </p:spPr>
        <p:txBody>
          <a:bodyPr/>
          <a:lstStyle/>
          <a:p>
            <a:r>
              <a:rPr lang="fr-FR" sz="3600" dirty="0"/>
              <a:t>IN NUTSHELL, WHY USING GORILLE ?</a:t>
            </a:r>
          </a:p>
        </p:txBody>
      </p:sp>
      <p:sp>
        <p:nvSpPr>
          <p:cNvPr id="3" name="Espace réservé du texte 2">
            <a:extLst>
              <a:ext uri="{FF2B5EF4-FFF2-40B4-BE49-F238E27FC236}">
                <a16:creationId xmlns:a16="http://schemas.microsoft.com/office/drawing/2014/main" id="{BFF21529-6278-E147-BD9C-3C12FEBBDE03}"/>
              </a:ext>
            </a:extLst>
          </p:cNvPr>
          <p:cNvSpPr>
            <a:spLocks noGrp="1"/>
          </p:cNvSpPr>
          <p:nvPr>
            <p:ph type="body" sz="quarter" idx="11"/>
          </p:nvPr>
        </p:nvSpPr>
        <p:spPr/>
        <p:txBody>
          <a:bodyPr/>
          <a:lstStyle/>
          <a:p>
            <a:pPr>
              <a:buBlip>
                <a:blip r:embed="rId3"/>
              </a:buBlip>
            </a:pPr>
            <a:r>
              <a:rPr lang="fr-FR" dirty="0" err="1"/>
              <a:t>Improve</a:t>
            </a:r>
            <a:r>
              <a:rPr lang="fr-FR" dirty="0"/>
              <a:t> the user-</a:t>
            </a:r>
            <a:r>
              <a:rPr lang="fr-FR" dirty="0" err="1"/>
              <a:t>experience</a:t>
            </a:r>
            <a:r>
              <a:rPr lang="fr-FR" dirty="0"/>
              <a:t> </a:t>
            </a:r>
            <a:r>
              <a:rPr lang="fr-FR" dirty="0" err="1"/>
              <a:t>with</a:t>
            </a:r>
            <a:r>
              <a:rPr lang="fr-FR" dirty="0"/>
              <a:t> a fine </a:t>
            </a:r>
            <a:r>
              <a:rPr lang="fr-FR" dirty="0" err="1"/>
              <a:t>granularity</a:t>
            </a:r>
            <a:r>
              <a:rPr lang="fr-FR" dirty="0"/>
              <a:t> </a:t>
            </a:r>
            <a:r>
              <a:rPr lang="fr-FR" dirty="0" err="1"/>
              <a:t>analysis</a:t>
            </a:r>
            <a:endParaRPr lang="fr-FR" dirty="0"/>
          </a:p>
          <a:p>
            <a:pPr>
              <a:buBlip>
                <a:blip r:embed="rId3"/>
              </a:buBlip>
            </a:pPr>
            <a:r>
              <a:rPr lang="fr-FR" dirty="0" err="1"/>
              <a:t>Fully</a:t>
            </a:r>
            <a:r>
              <a:rPr lang="fr-FR" dirty="0"/>
              <a:t> </a:t>
            </a:r>
            <a:r>
              <a:rPr lang="fr-FR" dirty="0" err="1"/>
              <a:t>automatable</a:t>
            </a:r>
            <a:r>
              <a:rPr lang="fr-FR" dirty="0"/>
              <a:t>, </a:t>
            </a:r>
            <a:r>
              <a:rPr lang="fr-FR" dirty="0" err="1"/>
              <a:t>fast</a:t>
            </a:r>
            <a:r>
              <a:rPr lang="fr-FR" dirty="0"/>
              <a:t> and </a:t>
            </a:r>
            <a:r>
              <a:rPr lang="fr-FR" dirty="0" err="1"/>
              <a:t>automatizable</a:t>
            </a:r>
            <a:endParaRPr lang="fr-FR" dirty="0"/>
          </a:p>
          <a:p>
            <a:pPr>
              <a:buBlip>
                <a:blip r:embed="rId3"/>
              </a:buBlip>
            </a:pPr>
            <a:r>
              <a:rPr lang="fr-FR" dirty="0" err="1"/>
              <a:t>Easily</a:t>
            </a:r>
            <a:r>
              <a:rPr lang="fr-FR" dirty="0"/>
              <a:t> </a:t>
            </a:r>
            <a:r>
              <a:rPr lang="fr-FR" dirty="0" err="1"/>
              <a:t>deployed</a:t>
            </a:r>
            <a:r>
              <a:rPr lang="fr-FR" dirty="0"/>
              <a:t>, script via </a:t>
            </a:r>
            <a:r>
              <a:rPr lang="fr-FR" dirty="0" err="1"/>
              <a:t>Rest</a:t>
            </a:r>
            <a:r>
              <a:rPr lang="fr-FR" dirty="0"/>
              <a:t> API</a:t>
            </a:r>
          </a:p>
        </p:txBody>
      </p:sp>
      <p:grpSp>
        <p:nvGrpSpPr>
          <p:cNvPr id="16" name="Groupe 15">
            <a:extLst>
              <a:ext uri="{FF2B5EF4-FFF2-40B4-BE49-F238E27FC236}">
                <a16:creationId xmlns:a16="http://schemas.microsoft.com/office/drawing/2014/main" id="{A82AE34E-1ABA-994D-AADF-6578274C97C3}"/>
              </a:ext>
            </a:extLst>
          </p:cNvPr>
          <p:cNvGrpSpPr/>
          <p:nvPr/>
        </p:nvGrpSpPr>
        <p:grpSpPr>
          <a:xfrm>
            <a:off x="11254116" y="2521486"/>
            <a:ext cx="5923277" cy="5108376"/>
            <a:chOff x="11254116" y="2521804"/>
            <a:chExt cx="4827495" cy="3992580"/>
          </a:xfrm>
        </p:grpSpPr>
        <p:cxnSp>
          <p:nvCxnSpPr>
            <p:cNvPr id="4" name="Connecteur droit avec flèche 3">
              <a:extLst>
                <a:ext uri="{FF2B5EF4-FFF2-40B4-BE49-F238E27FC236}">
                  <a16:creationId xmlns:a16="http://schemas.microsoft.com/office/drawing/2014/main" id="{0F18F7C1-6A83-9347-BCC4-FD8A248EE6CD}"/>
                </a:ext>
              </a:extLst>
            </p:cNvPr>
            <p:cNvCxnSpPr/>
            <p:nvPr/>
          </p:nvCxnSpPr>
          <p:spPr>
            <a:xfrm flipV="1">
              <a:off x="13526261" y="2897017"/>
              <a:ext cx="0" cy="32696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25FE0019-F0C5-DD44-B9F7-C2FFC699D03C}"/>
                </a:ext>
              </a:extLst>
            </p:cNvPr>
            <p:cNvCxnSpPr>
              <a:cxnSpLocks/>
            </p:cNvCxnSpPr>
            <p:nvPr/>
          </p:nvCxnSpPr>
          <p:spPr>
            <a:xfrm>
              <a:off x="11808296" y="4545708"/>
              <a:ext cx="3505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ABB8E6C8-0A0E-114E-9AA9-B5774B718138}"/>
                </a:ext>
              </a:extLst>
            </p:cNvPr>
            <p:cNvSpPr txBox="1"/>
            <p:nvPr/>
          </p:nvSpPr>
          <p:spPr>
            <a:xfrm>
              <a:off x="12855300" y="2521804"/>
              <a:ext cx="1284505" cy="288661"/>
            </a:xfrm>
            <a:prstGeom prst="rect">
              <a:avLst/>
            </a:prstGeom>
            <a:noFill/>
          </p:spPr>
          <p:txBody>
            <a:bodyPr wrap="none" rtlCol="0">
              <a:spAutoFit/>
            </a:bodyPr>
            <a:lstStyle/>
            <a:p>
              <a:r>
                <a:rPr lang="fr-FR" dirty="0" err="1">
                  <a:solidFill>
                    <a:schemeClr val="accent2"/>
                  </a:solidFill>
                </a:rPr>
                <a:t>Low</a:t>
              </a:r>
              <a:r>
                <a:rPr lang="fr-FR" dirty="0">
                  <a:solidFill>
                    <a:schemeClr val="accent2"/>
                  </a:solidFill>
                </a:rPr>
                <a:t> </a:t>
              </a:r>
              <a:r>
                <a:rPr lang="fr-FR" dirty="0" err="1">
                  <a:solidFill>
                    <a:schemeClr val="accent2"/>
                  </a:solidFill>
                </a:rPr>
                <a:t>overhead</a:t>
              </a:r>
              <a:endParaRPr lang="fr-FR" dirty="0">
                <a:solidFill>
                  <a:schemeClr val="accent2"/>
                </a:solidFill>
              </a:endParaRPr>
            </a:p>
          </p:txBody>
        </p:sp>
        <p:sp>
          <p:nvSpPr>
            <p:cNvPr id="7" name="ZoneTexte 6">
              <a:extLst>
                <a:ext uri="{FF2B5EF4-FFF2-40B4-BE49-F238E27FC236}">
                  <a16:creationId xmlns:a16="http://schemas.microsoft.com/office/drawing/2014/main" id="{80DBD8BE-D412-AB45-A820-135679AA838B}"/>
                </a:ext>
              </a:extLst>
            </p:cNvPr>
            <p:cNvSpPr txBox="1"/>
            <p:nvPr/>
          </p:nvSpPr>
          <p:spPr>
            <a:xfrm>
              <a:off x="12874115" y="6225723"/>
              <a:ext cx="1310635" cy="288661"/>
            </a:xfrm>
            <a:prstGeom prst="rect">
              <a:avLst/>
            </a:prstGeom>
            <a:noFill/>
          </p:spPr>
          <p:txBody>
            <a:bodyPr wrap="none" rtlCol="0">
              <a:spAutoFit/>
            </a:bodyPr>
            <a:lstStyle/>
            <a:p>
              <a:r>
                <a:rPr lang="fr-FR" dirty="0">
                  <a:solidFill>
                    <a:schemeClr val="accent2"/>
                  </a:solidFill>
                </a:rPr>
                <a:t>High </a:t>
              </a:r>
              <a:r>
                <a:rPr lang="fr-FR" dirty="0" err="1">
                  <a:solidFill>
                    <a:schemeClr val="accent2"/>
                  </a:solidFill>
                </a:rPr>
                <a:t>overhead</a:t>
              </a:r>
              <a:endParaRPr lang="fr-FR" dirty="0">
                <a:solidFill>
                  <a:schemeClr val="accent2"/>
                </a:solidFill>
              </a:endParaRPr>
            </a:p>
          </p:txBody>
        </p:sp>
        <p:sp>
          <p:nvSpPr>
            <p:cNvPr id="8" name="ZoneTexte 7">
              <a:extLst>
                <a:ext uri="{FF2B5EF4-FFF2-40B4-BE49-F238E27FC236}">
                  <a16:creationId xmlns:a16="http://schemas.microsoft.com/office/drawing/2014/main" id="{D13EF7B1-394C-984C-B700-36A810C5D8A6}"/>
                </a:ext>
              </a:extLst>
            </p:cNvPr>
            <p:cNvSpPr txBox="1"/>
            <p:nvPr/>
          </p:nvSpPr>
          <p:spPr>
            <a:xfrm>
              <a:off x="14836299" y="4203962"/>
              <a:ext cx="1245312" cy="288661"/>
            </a:xfrm>
            <a:prstGeom prst="rect">
              <a:avLst/>
            </a:prstGeom>
            <a:noFill/>
          </p:spPr>
          <p:txBody>
            <a:bodyPr wrap="none" rtlCol="0">
              <a:spAutoFit/>
            </a:bodyPr>
            <a:lstStyle/>
            <a:p>
              <a:r>
                <a:rPr lang="fr-FR" dirty="0" err="1">
                  <a:solidFill>
                    <a:schemeClr val="accent2"/>
                  </a:solidFill>
                </a:rPr>
                <a:t>Reduced</a:t>
              </a:r>
              <a:r>
                <a:rPr lang="fr-FR" dirty="0">
                  <a:solidFill>
                    <a:schemeClr val="accent2"/>
                  </a:solidFill>
                </a:rPr>
                <a:t> </a:t>
              </a:r>
              <a:r>
                <a:rPr lang="fr-FR" dirty="0" err="1">
                  <a:solidFill>
                    <a:schemeClr val="accent2"/>
                  </a:solidFill>
                </a:rPr>
                <a:t>risks</a:t>
              </a:r>
              <a:endParaRPr lang="fr-FR" dirty="0">
                <a:solidFill>
                  <a:schemeClr val="accent2"/>
                </a:solidFill>
              </a:endParaRPr>
            </a:p>
          </p:txBody>
        </p:sp>
        <p:sp>
          <p:nvSpPr>
            <p:cNvPr id="9" name="ZoneTexte 8">
              <a:extLst>
                <a:ext uri="{FF2B5EF4-FFF2-40B4-BE49-F238E27FC236}">
                  <a16:creationId xmlns:a16="http://schemas.microsoft.com/office/drawing/2014/main" id="{FC2B3F38-C954-FF45-BC05-B8EF6CD83DC5}"/>
                </a:ext>
              </a:extLst>
            </p:cNvPr>
            <p:cNvSpPr txBox="1"/>
            <p:nvPr/>
          </p:nvSpPr>
          <p:spPr>
            <a:xfrm>
              <a:off x="11254116" y="4213198"/>
              <a:ext cx="1694732" cy="288661"/>
            </a:xfrm>
            <a:prstGeom prst="rect">
              <a:avLst/>
            </a:prstGeom>
            <a:noFill/>
          </p:spPr>
          <p:txBody>
            <a:bodyPr wrap="none" rtlCol="0">
              <a:spAutoFit/>
            </a:bodyPr>
            <a:lstStyle/>
            <a:p>
              <a:r>
                <a:rPr lang="fr-FR" dirty="0" err="1">
                  <a:solidFill>
                    <a:schemeClr val="accent2"/>
                  </a:solidFill>
                </a:rPr>
                <a:t>Low</a:t>
              </a:r>
              <a:r>
                <a:rPr lang="fr-FR" dirty="0">
                  <a:solidFill>
                    <a:schemeClr val="accent2"/>
                  </a:solidFill>
                </a:rPr>
                <a:t> </a:t>
              </a:r>
              <a:r>
                <a:rPr lang="fr-FR" dirty="0" err="1">
                  <a:solidFill>
                    <a:schemeClr val="accent2"/>
                  </a:solidFill>
                </a:rPr>
                <a:t>risks</a:t>
              </a:r>
              <a:r>
                <a:rPr lang="fr-FR" dirty="0">
                  <a:solidFill>
                    <a:schemeClr val="accent2"/>
                  </a:solidFill>
                </a:rPr>
                <a:t> </a:t>
              </a:r>
              <a:r>
                <a:rPr lang="fr-FR" dirty="0" err="1">
                  <a:solidFill>
                    <a:schemeClr val="accent2"/>
                  </a:solidFill>
                </a:rPr>
                <a:t>reduction</a:t>
              </a:r>
              <a:endParaRPr lang="fr-FR" dirty="0">
                <a:solidFill>
                  <a:schemeClr val="accent2"/>
                </a:solidFill>
              </a:endParaRPr>
            </a:p>
          </p:txBody>
        </p:sp>
        <p:sp>
          <p:nvSpPr>
            <p:cNvPr id="10" name="Ellipse 9">
              <a:extLst>
                <a:ext uri="{FF2B5EF4-FFF2-40B4-BE49-F238E27FC236}">
                  <a16:creationId xmlns:a16="http://schemas.microsoft.com/office/drawing/2014/main" id="{37CA1112-C79A-8F49-8918-B8FF805EC26E}"/>
                </a:ext>
              </a:extLst>
            </p:cNvPr>
            <p:cNvSpPr/>
            <p:nvPr/>
          </p:nvSpPr>
          <p:spPr>
            <a:xfrm>
              <a:off x="14606915" y="3589745"/>
              <a:ext cx="33250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0AB26DE0-54E2-1745-8C6E-426D8F4E74B1}"/>
                </a:ext>
              </a:extLst>
            </p:cNvPr>
            <p:cNvSpPr/>
            <p:nvPr/>
          </p:nvSpPr>
          <p:spPr>
            <a:xfrm>
              <a:off x="12611861" y="3090982"/>
              <a:ext cx="33250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EDCDEF8-E2B5-B345-8C03-3FB40EFB6B4D}"/>
                </a:ext>
              </a:extLst>
            </p:cNvPr>
            <p:cNvSpPr txBox="1"/>
            <p:nvPr/>
          </p:nvSpPr>
          <p:spPr>
            <a:xfrm>
              <a:off x="14426806" y="3271090"/>
              <a:ext cx="806631" cy="369332"/>
            </a:xfrm>
            <a:prstGeom prst="rect">
              <a:avLst/>
            </a:prstGeom>
            <a:noFill/>
          </p:spPr>
          <p:txBody>
            <a:bodyPr wrap="none" rtlCol="0">
              <a:spAutoFit/>
            </a:bodyPr>
            <a:lstStyle/>
            <a:p>
              <a:r>
                <a:rPr lang="fr-FR">
                  <a:solidFill>
                    <a:schemeClr val="accent1"/>
                  </a:solidFill>
                </a:rPr>
                <a:t>Gorille</a:t>
              </a:r>
            </a:p>
          </p:txBody>
        </p:sp>
        <p:sp>
          <p:nvSpPr>
            <p:cNvPr id="13" name="ZoneTexte 12">
              <a:extLst>
                <a:ext uri="{FF2B5EF4-FFF2-40B4-BE49-F238E27FC236}">
                  <a16:creationId xmlns:a16="http://schemas.microsoft.com/office/drawing/2014/main" id="{BE4E0AA1-85C5-384C-B21A-48659DCE81B2}"/>
                </a:ext>
              </a:extLst>
            </p:cNvPr>
            <p:cNvSpPr txBox="1"/>
            <p:nvPr/>
          </p:nvSpPr>
          <p:spPr>
            <a:xfrm>
              <a:off x="11697461" y="3326508"/>
              <a:ext cx="1113895" cy="369332"/>
            </a:xfrm>
            <a:prstGeom prst="rect">
              <a:avLst/>
            </a:prstGeom>
            <a:noFill/>
          </p:spPr>
          <p:txBody>
            <a:bodyPr wrap="none" rtlCol="0">
              <a:spAutoFit/>
            </a:bodyPr>
            <a:lstStyle/>
            <a:p>
              <a:r>
                <a:rPr lang="fr-FR">
                  <a:solidFill>
                    <a:schemeClr val="accent1"/>
                  </a:solidFill>
                </a:rPr>
                <a:t>Anti-Virus</a:t>
              </a:r>
            </a:p>
          </p:txBody>
        </p:sp>
        <p:sp>
          <p:nvSpPr>
            <p:cNvPr id="14" name="Ellipse 13">
              <a:extLst>
                <a:ext uri="{FF2B5EF4-FFF2-40B4-BE49-F238E27FC236}">
                  <a16:creationId xmlns:a16="http://schemas.microsoft.com/office/drawing/2014/main" id="{7C5DE07B-8E19-1040-928A-BCABA63238F4}"/>
                </a:ext>
              </a:extLst>
            </p:cNvPr>
            <p:cNvSpPr/>
            <p:nvPr/>
          </p:nvSpPr>
          <p:spPr>
            <a:xfrm>
              <a:off x="13629542" y="5230784"/>
              <a:ext cx="33250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4083E15-E44B-534C-AE31-A9D0AE8E2384}"/>
                </a:ext>
              </a:extLst>
            </p:cNvPr>
            <p:cNvSpPr txBox="1"/>
            <p:nvPr/>
          </p:nvSpPr>
          <p:spPr>
            <a:xfrm>
              <a:off x="13642639" y="5593979"/>
              <a:ext cx="1077283" cy="369332"/>
            </a:xfrm>
            <a:prstGeom prst="rect">
              <a:avLst/>
            </a:prstGeom>
            <a:noFill/>
          </p:spPr>
          <p:txBody>
            <a:bodyPr wrap="none" rtlCol="0">
              <a:spAutoFit/>
            </a:bodyPr>
            <a:lstStyle/>
            <a:p>
              <a:r>
                <a:rPr lang="fr-FR" dirty="0">
                  <a:solidFill>
                    <a:schemeClr val="accent1"/>
                  </a:solidFill>
                </a:rPr>
                <a:t>White </a:t>
              </a:r>
              <a:r>
                <a:rPr lang="fr-FR" dirty="0" err="1">
                  <a:solidFill>
                    <a:schemeClr val="accent1"/>
                  </a:solidFill>
                </a:rPr>
                <a:t>list</a:t>
              </a:r>
              <a:endParaRPr lang="fr-FR" dirty="0">
                <a:solidFill>
                  <a:schemeClr val="accent1"/>
                </a:solidFill>
              </a:endParaRPr>
            </a:p>
          </p:txBody>
        </p:sp>
      </p:grpSp>
      <p:sp>
        <p:nvSpPr>
          <p:cNvPr id="17" name="Espace réservé du numéro de diapositive 2">
            <a:extLst>
              <a:ext uri="{FF2B5EF4-FFF2-40B4-BE49-F238E27FC236}">
                <a16:creationId xmlns:a16="http://schemas.microsoft.com/office/drawing/2014/main" id="{49E1D2E1-1F13-4B49-BF7F-300B878744A1}"/>
              </a:ext>
            </a:extLst>
          </p:cNvPr>
          <p:cNvSpPr txBox="1">
            <a:spLocks/>
          </p:cNvSpPr>
          <p:nvPr/>
        </p:nvSpPr>
        <p:spPr>
          <a:xfrm>
            <a:off x="13760511" y="9392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F59C1F-DA72-9F40-B5F9-1CE466B1AD60}" type="slidenum">
              <a:rPr lang="en-IE" smtClean="0"/>
              <a:pPr/>
              <a:t>28</a:t>
            </a:fld>
            <a:endParaRPr lang="en-IE"/>
          </a:p>
        </p:txBody>
      </p:sp>
      <p:pic>
        <p:nvPicPr>
          <p:cNvPr id="18" name="Image 17" descr="Résultat de recherche d'images pour &quot;ministère des armées logo&quot;">
            <a:extLst>
              <a:ext uri="{FF2B5EF4-FFF2-40B4-BE49-F238E27FC236}">
                <a16:creationId xmlns:a16="http://schemas.microsoft.com/office/drawing/2014/main" id="{76E6B44C-3ED3-A842-A3EB-7AF14B1AC551}"/>
              </a:ext>
            </a:extLst>
          </p:cNvPr>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104192" y="8551465"/>
            <a:ext cx="807853" cy="873058"/>
          </a:xfrm>
          <a:prstGeom prst="rect">
            <a:avLst/>
          </a:prstGeom>
          <a:noFill/>
          <a:ln>
            <a:noFill/>
          </a:ln>
        </p:spPr>
      </p:pic>
      <p:pic>
        <p:nvPicPr>
          <p:cNvPr id="19" name="Image 18">
            <a:extLst>
              <a:ext uri="{FF2B5EF4-FFF2-40B4-BE49-F238E27FC236}">
                <a16:creationId xmlns:a16="http://schemas.microsoft.com/office/drawing/2014/main" id="{8E8A9F00-8EA1-D64D-8590-BE48584591C7}"/>
              </a:ext>
            </a:extLst>
          </p:cNvPr>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4700132" y="8596539"/>
            <a:ext cx="1070131" cy="843003"/>
          </a:xfrm>
          <a:prstGeom prst="rect">
            <a:avLst/>
          </a:prstGeom>
          <a:ln>
            <a:noFill/>
          </a:ln>
          <a:extLst>
            <a:ext uri="{53640926-AAD7-44D8-BBD7-CCE9431645EC}">
              <a14:shadowObscured xmlns:a14="http://schemas.microsoft.com/office/drawing/2010/main"/>
            </a:ext>
          </a:extLst>
        </p:spPr>
      </p:pic>
      <p:pic>
        <p:nvPicPr>
          <p:cNvPr id="20" name="Image 19">
            <a:extLst>
              <a:ext uri="{FF2B5EF4-FFF2-40B4-BE49-F238E27FC236}">
                <a16:creationId xmlns:a16="http://schemas.microsoft.com/office/drawing/2014/main" id="{00CFF043-7712-2847-8716-EF474B0FA0C2}"/>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029651" y="8918074"/>
            <a:ext cx="1934224" cy="503579"/>
          </a:xfrm>
          <a:prstGeom prst="rect">
            <a:avLst/>
          </a:prstGeom>
        </p:spPr>
      </p:pic>
      <p:pic>
        <p:nvPicPr>
          <p:cNvPr id="21" name="Image 20" descr="Résultat de recherche d'images pour &quot;DGA RAPID logo&quot;">
            <a:extLst>
              <a:ext uri="{FF2B5EF4-FFF2-40B4-BE49-F238E27FC236}">
                <a16:creationId xmlns:a16="http://schemas.microsoft.com/office/drawing/2014/main" id="{9C723727-14A6-CD48-A384-4C675DB8DA2C}"/>
              </a:ext>
            </a:extLst>
          </p:cNvPr>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54442" y="8860998"/>
            <a:ext cx="733669" cy="870159"/>
          </a:xfrm>
          <a:prstGeom prst="rect">
            <a:avLst/>
          </a:prstGeom>
          <a:noFill/>
          <a:ln>
            <a:noFill/>
          </a:ln>
        </p:spPr>
      </p:pic>
      <p:pic>
        <p:nvPicPr>
          <p:cNvPr id="22" name="Image 21">
            <a:extLst>
              <a:ext uri="{FF2B5EF4-FFF2-40B4-BE49-F238E27FC236}">
                <a16:creationId xmlns:a16="http://schemas.microsoft.com/office/drawing/2014/main" id="{84CC04EB-7172-974B-8958-15F82C53D10E}"/>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2856840" y="9349665"/>
            <a:ext cx="1687794" cy="397015"/>
          </a:xfrm>
          <a:prstGeom prst="rect">
            <a:avLst/>
          </a:prstGeom>
        </p:spPr>
      </p:pic>
      <p:pic>
        <p:nvPicPr>
          <p:cNvPr id="23" name="Image 22">
            <a:extLst>
              <a:ext uri="{FF2B5EF4-FFF2-40B4-BE49-F238E27FC236}">
                <a16:creationId xmlns:a16="http://schemas.microsoft.com/office/drawing/2014/main" id="{60E6E65E-027D-9A44-8B33-A15B57BDD906}"/>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532283" y="9412254"/>
            <a:ext cx="1649291" cy="443860"/>
          </a:xfrm>
          <a:prstGeom prst="rect">
            <a:avLst/>
          </a:prstGeom>
        </p:spPr>
      </p:pic>
      <p:pic>
        <p:nvPicPr>
          <p:cNvPr id="24" name="Image 23">
            <a:extLst>
              <a:ext uri="{FF2B5EF4-FFF2-40B4-BE49-F238E27FC236}">
                <a16:creationId xmlns:a16="http://schemas.microsoft.com/office/drawing/2014/main" id="{50724674-5076-D143-8BD8-7E9C9D94F080}"/>
              </a:ext>
            </a:extLst>
          </p:cNvPr>
          <p:cNvPicPr>
            <a:picLocks noChangeAspect="1"/>
          </p:cNvPicPr>
          <p:nvPr/>
        </p:nvPicPr>
        <p:blipFill rotWithShape="1">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359433" y="9497003"/>
            <a:ext cx="1850787" cy="397014"/>
          </a:xfrm>
          <a:prstGeom prst="rect">
            <a:avLst/>
          </a:prstGeom>
        </p:spPr>
      </p:pic>
      <p:pic>
        <p:nvPicPr>
          <p:cNvPr id="25" name="Image 24">
            <a:extLst>
              <a:ext uri="{FF2B5EF4-FFF2-40B4-BE49-F238E27FC236}">
                <a16:creationId xmlns:a16="http://schemas.microsoft.com/office/drawing/2014/main" id="{0ECE583C-B8CF-814F-A3C6-5C1BF7907E64}"/>
              </a:ext>
            </a:extLst>
          </p:cNvPr>
          <p:cNvPicPr>
            <a:picLocks noChangeAspect="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035290" y="8844157"/>
            <a:ext cx="836381" cy="836381"/>
          </a:xfrm>
          <a:prstGeom prst="rect">
            <a:avLst/>
          </a:prstGeom>
        </p:spPr>
      </p:pic>
      <p:pic>
        <p:nvPicPr>
          <p:cNvPr id="26" name="Image 25">
            <a:extLst>
              <a:ext uri="{FF2B5EF4-FFF2-40B4-BE49-F238E27FC236}">
                <a16:creationId xmlns:a16="http://schemas.microsoft.com/office/drawing/2014/main" id="{E302491E-1404-8647-B2BD-15F4E98D8452}"/>
              </a:ext>
            </a:extLst>
          </p:cNvPr>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241835" y="8738009"/>
            <a:ext cx="1164330" cy="526389"/>
          </a:xfrm>
          <a:prstGeom prst="rect">
            <a:avLst/>
          </a:prstGeom>
        </p:spPr>
      </p:pic>
      <p:pic>
        <p:nvPicPr>
          <p:cNvPr id="27" name="Image 26">
            <a:extLst>
              <a:ext uri="{FF2B5EF4-FFF2-40B4-BE49-F238E27FC236}">
                <a16:creationId xmlns:a16="http://schemas.microsoft.com/office/drawing/2014/main" id="{B4230B93-060A-EA43-A2FD-334CD51D3D0A}"/>
              </a:ext>
            </a:extLst>
          </p:cNvPr>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687236" y="9040442"/>
            <a:ext cx="987332" cy="749873"/>
          </a:xfrm>
          <a:prstGeom prst="rect">
            <a:avLst/>
          </a:prstGeom>
        </p:spPr>
      </p:pic>
      <p:pic>
        <p:nvPicPr>
          <p:cNvPr id="28" name="Image 27">
            <a:extLst>
              <a:ext uri="{FF2B5EF4-FFF2-40B4-BE49-F238E27FC236}">
                <a16:creationId xmlns:a16="http://schemas.microsoft.com/office/drawing/2014/main" id="{94ACFB0C-7351-A54D-B706-E967E1BE2B2A}"/>
              </a:ext>
            </a:extLst>
          </p:cNvPr>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463618" y="8886891"/>
            <a:ext cx="1051977" cy="450597"/>
          </a:xfrm>
          <a:prstGeom prst="rect">
            <a:avLst/>
          </a:prstGeom>
        </p:spPr>
      </p:pic>
    </p:spTree>
    <p:extLst>
      <p:ext uri="{BB962C8B-B14F-4D97-AF65-F5344CB8AC3E}">
        <p14:creationId xmlns:p14="http://schemas.microsoft.com/office/powerpoint/2010/main" val="3522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FF21529-6278-E147-BD9C-3C12FEBBDE03}"/>
              </a:ext>
            </a:extLst>
          </p:cNvPr>
          <p:cNvSpPr>
            <a:spLocks noGrp="1"/>
          </p:cNvSpPr>
          <p:nvPr>
            <p:ph type="body" sz="quarter" idx="11"/>
          </p:nvPr>
        </p:nvSpPr>
        <p:spPr/>
        <p:txBody>
          <a:bodyPr/>
          <a:lstStyle/>
          <a:p>
            <a:pPr>
              <a:buBlip>
                <a:blip r:embed="rId3"/>
              </a:buBlip>
            </a:pPr>
            <a:r>
              <a:rPr lang="fr-FR" dirty="0"/>
              <a:t>The </a:t>
            </a:r>
            <a:r>
              <a:rPr lang="fr-FR" dirty="0" err="1"/>
              <a:t>strenghtened</a:t>
            </a:r>
            <a:r>
              <a:rPr lang="fr-FR" dirty="0"/>
              <a:t> </a:t>
            </a:r>
            <a:r>
              <a:rPr lang="fr-FR" dirty="0" err="1"/>
              <a:t>EndPoint</a:t>
            </a:r>
            <a:r>
              <a:rPr lang="fr-FR" dirty="0"/>
              <a:t> protection + automation (EDR + API)</a:t>
            </a:r>
          </a:p>
          <a:p>
            <a:pPr>
              <a:buBlip>
                <a:blip r:embed="rId3"/>
              </a:buBlip>
            </a:pPr>
            <a:r>
              <a:rPr lang="fr-FR" dirty="0" err="1"/>
              <a:t>Detection</a:t>
            </a:r>
            <a:r>
              <a:rPr lang="fr-FR" dirty="0"/>
              <a:t> time, malware </a:t>
            </a:r>
            <a:r>
              <a:rPr lang="fr-FR" dirty="0" err="1"/>
              <a:t>characterization</a:t>
            </a:r>
            <a:r>
              <a:rPr lang="fr-FR" dirty="0"/>
              <a:t> and </a:t>
            </a:r>
            <a:r>
              <a:rPr lang="fr-FR" dirty="0" err="1"/>
              <a:t>very</a:t>
            </a:r>
            <a:r>
              <a:rPr lang="fr-FR" dirty="0"/>
              <a:t> </a:t>
            </a:r>
            <a:r>
              <a:rPr lang="fr-FR" dirty="0" err="1"/>
              <a:t>tight</a:t>
            </a:r>
            <a:r>
              <a:rPr lang="fr-FR" dirty="0"/>
              <a:t> time </a:t>
            </a:r>
            <a:r>
              <a:rPr lang="fr-FR" dirty="0" err="1"/>
              <a:t>remediation</a:t>
            </a:r>
            <a:endParaRPr lang="fr-FR" dirty="0"/>
          </a:p>
          <a:p>
            <a:pPr>
              <a:buBlip>
                <a:blip r:embed="rId3"/>
              </a:buBlip>
            </a:pPr>
            <a:r>
              <a:rPr lang="fr-FR" dirty="0" err="1"/>
              <a:t>Faster</a:t>
            </a:r>
            <a:r>
              <a:rPr lang="fr-FR" dirty="0"/>
              <a:t> and </a:t>
            </a:r>
            <a:r>
              <a:rPr lang="fr-FR" dirty="0" err="1"/>
              <a:t>foster</a:t>
            </a:r>
            <a:r>
              <a:rPr lang="fr-FR" dirty="0"/>
              <a:t> </a:t>
            </a:r>
            <a:r>
              <a:rPr lang="fr-FR" dirty="0" err="1"/>
              <a:t>characterization</a:t>
            </a:r>
            <a:r>
              <a:rPr lang="fr-FR" dirty="0"/>
              <a:t> of the </a:t>
            </a:r>
            <a:r>
              <a:rPr lang="fr-FR" dirty="0" err="1"/>
              <a:t>attack</a:t>
            </a:r>
            <a:r>
              <a:rPr lang="fr-FR" dirty="0"/>
              <a:t> </a:t>
            </a:r>
            <a:r>
              <a:rPr lang="fr-FR" dirty="0" err="1"/>
              <a:t>after</a:t>
            </a:r>
            <a:r>
              <a:rPr lang="fr-FR" dirty="0"/>
              <a:t> malware </a:t>
            </a:r>
            <a:r>
              <a:rPr lang="fr-FR" dirty="0" err="1"/>
              <a:t>characterization</a:t>
            </a:r>
            <a:endParaRPr lang="fr-FR" dirty="0"/>
          </a:p>
          <a:p>
            <a:pPr>
              <a:buBlip>
                <a:blip r:embed="rId3"/>
              </a:buBlip>
            </a:pPr>
            <a:r>
              <a:rPr lang="fr-FR" dirty="0" err="1"/>
              <a:t>Comprehensive</a:t>
            </a:r>
            <a:r>
              <a:rPr lang="fr-FR" dirty="0"/>
              <a:t> Solution </a:t>
            </a:r>
            <a:r>
              <a:rPr lang="fr-FR" dirty="0" err="1"/>
              <a:t>after</a:t>
            </a:r>
            <a:r>
              <a:rPr lang="fr-FR" dirty="0"/>
              <a:t> </a:t>
            </a:r>
            <a:r>
              <a:rPr lang="fr-FR" dirty="0" err="1"/>
              <a:t>integration</a:t>
            </a:r>
            <a:endParaRPr lang="fr-FR" dirty="0"/>
          </a:p>
        </p:txBody>
      </p:sp>
      <p:sp>
        <p:nvSpPr>
          <p:cNvPr id="29" name="Rectangle 28">
            <a:extLst>
              <a:ext uri="{FF2B5EF4-FFF2-40B4-BE49-F238E27FC236}">
                <a16:creationId xmlns:a16="http://schemas.microsoft.com/office/drawing/2014/main" id="{674DD30A-07FE-8E4E-8020-3940BDD950D6}"/>
              </a:ext>
            </a:extLst>
          </p:cNvPr>
          <p:cNvSpPr/>
          <p:nvPr/>
        </p:nvSpPr>
        <p:spPr>
          <a:xfrm>
            <a:off x="647056" y="1512470"/>
            <a:ext cx="8281838" cy="18314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1">
            <a:extLst>
              <a:ext uri="{FF2B5EF4-FFF2-40B4-BE49-F238E27FC236}">
                <a16:creationId xmlns:a16="http://schemas.microsoft.com/office/drawing/2014/main" id="{3F43DB45-8035-ED43-9A05-B92FD6B3C0BB}"/>
              </a:ext>
            </a:extLst>
          </p:cNvPr>
          <p:cNvSpPr>
            <a:spLocks noGrp="1"/>
          </p:cNvSpPr>
          <p:nvPr>
            <p:ph type="body" sz="quarter" idx="10"/>
          </p:nvPr>
        </p:nvSpPr>
        <p:spPr>
          <a:xfrm>
            <a:off x="1079889" y="1866003"/>
            <a:ext cx="8279219" cy="723713"/>
          </a:xfrm>
        </p:spPr>
        <p:txBody>
          <a:bodyPr/>
          <a:lstStyle/>
          <a:p>
            <a:pPr marL="17463" indent="-17463"/>
            <a:r>
              <a:rPr lang="fr-FR" sz="3600" dirty="0" err="1"/>
              <a:t>xDR</a:t>
            </a:r>
            <a:r>
              <a:rPr lang="fr-FR" sz="3600" dirty="0"/>
              <a:t> SYSTEM ARCHITECTURE, INTERFACE &amp; AUTOMATION</a:t>
            </a:r>
          </a:p>
        </p:txBody>
      </p:sp>
      <p:grpSp>
        <p:nvGrpSpPr>
          <p:cNvPr id="100" name="Groupe 99">
            <a:extLst>
              <a:ext uri="{FF2B5EF4-FFF2-40B4-BE49-F238E27FC236}">
                <a16:creationId xmlns:a16="http://schemas.microsoft.com/office/drawing/2014/main" id="{305A3399-BCB9-D947-9114-EA38C113938B}"/>
              </a:ext>
            </a:extLst>
          </p:cNvPr>
          <p:cNvGrpSpPr/>
          <p:nvPr/>
        </p:nvGrpSpPr>
        <p:grpSpPr>
          <a:xfrm>
            <a:off x="8423920" y="1716568"/>
            <a:ext cx="8433545" cy="6704429"/>
            <a:chOff x="8749009" y="604541"/>
            <a:chExt cx="8433545" cy="6704429"/>
          </a:xfrm>
        </p:grpSpPr>
        <p:sp>
          <p:nvSpPr>
            <p:cNvPr id="30" name="Triangle 12">
              <a:extLst>
                <a:ext uri="{FF2B5EF4-FFF2-40B4-BE49-F238E27FC236}">
                  <a16:creationId xmlns:a16="http://schemas.microsoft.com/office/drawing/2014/main" id="{D45DCB1C-23D4-724F-83AF-2CFBF33C9506}"/>
                </a:ext>
              </a:extLst>
            </p:cNvPr>
            <p:cNvSpPr/>
            <p:nvPr/>
          </p:nvSpPr>
          <p:spPr bwMode="auto">
            <a:xfrm>
              <a:off x="10806079" y="967036"/>
              <a:ext cx="6376475" cy="6150083"/>
            </a:xfrm>
            <a:prstGeom prst="triangle">
              <a:avLst>
                <a:gd name="adj" fmla="val 48793"/>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31" name="Triangle 13">
              <a:extLst>
                <a:ext uri="{FF2B5EF4-FFF2-40B4-BE49-F238E27FC236}">
                  <a16:creationId xmlns:a16="http://schemas.microsoft.com/office/drawing/2014/main" id="{BF9A40EA-6C12-A94C-BDAE-64EB778D4922}"/>
                </a:ext>
              </a:extLst>
            </p:cNvPr>
            <p:cNvSpPr/>
            <p:nvPr/>
          </p:nvSpPr>
          <p:spPr bwMode="auto">
            <a:xfrm flipV="1">
              <a:off x="12400216" y="3986346"/>
              <a:ext cx="3139200" cy="3131999"/>
            </a:xfrm>
            <a:prstGeom prst="triangle">
              <a:avLst>
                <a:gd name="adj" fmla="val 51272"/>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32" name="Rectangle 31">
              <a:extLst>
                <a:ext uri="{FF2B5EF4-FFF2-40B4-BE49-F238E27FC236}">
                  <a16:creationId xmlns:a16="http://schemas.microsoft.com/office/drawing/2014/main" id="{DAB7C4D8-683D-8E45-9931-98602FAE7D40}"/>
                </a:ext>
              </a:extLst>
            </p:cNvPr>
            <p:cNvSpPr/>
            <p:nvPr/>
          </p:nvSpPr>
          <p:spPr>
            <a:xfrm>
              <a:off x="13361442" y="2935182"/>
              <a:ext cx="1437987"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SOC - SIEM</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E0AB49B7-D8D2-074D-8DC1-82628E0A921E}"/>
                </a:ext>
              </a:extLst>
            </p:cNvPr>
            <p:cNvSpPr/>
            <p:nvPr/>
          </p:nvSpPr>
          <p:spPr>
            <a:xfrm>
              <a:off x="11743699" y="4371275"/>
              <a:ext cx="1313319" cy="830997"/>
            </a:xfrm>
            <a:prstGeom prst="rect">
              <a:avLst/>
            </a:prstGeom>
          </p:spPr>
          <p:txBody>
            <a:bodyPr wrap="square">
              <a:spAutoFit/>
            </a:bodyPr>
            <a:lstStyle/>
            <a:p>
              <a:pPr algn="ctr">
                <a:spcBef>
                  <a:spcPts val="1200"/>
                </a:spcBef>
                <a:spcAft>
                  <a:spcPts val="0"/>
                </a:spcAft>
              </a:pPr>
              <a:r>
                <a:rPr lang="en-US" sz="16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CTI</a:t>
              </a:r>
              <a:br>
                <a:rPr lang="en-US" sz="16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br>
              <a:r>
                <a:rPr lang="en-US" sz="16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THREAT-INTEL</a:t>
              </a:r>
              <a:endParaRPr lang="en-US" sz="11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C6AC6810-B5DD-9E4C-8657-D7877290D21D}"/>
                </a:ext>
              </a:extLst>
            </p:cNvPr>
            <p:cNvSpPr/>
            <p:nvPr/>
          </p:nvSpPr>
          <p:spPr>
            <a:xfrm>
              <a:off x="13573933" y="5784810"/>
              <a:ext cx="654625" cy="307777"/>
            </a:xfrm>
            <a:prstGeom prst="rect">
              <a:avLst/>
            </a:prstGeom>
          </p:spPr>
          <p:txBody>
            <a:bodyPr wrap="square">
              <a:spAutoFit/>
            </a:bodyPr>
            <a:lstStyle/>
            <a:p>
              <a:pPr algn="ctr">
                <a:spcBef>
                  <a:spcPts val="1200"/>
                </a:spcBef>
                <a:spcAft>
                  <a:spcPts val="0"/>
                </a:spcAft>
              </a:pPr>
              <a:r>
                <a:rPr lang="en-US" sz="1400" b="1">
                  <a:solidFill>
                    <a:srgbClr val="FF0000"/>
                  </a:solidFill>
                  <a:latin typeface="Calibri Light" panose="020F0302020204030204" pitchFamily="34" charset="0"/>
                  <a:ea typeface="SimSun" panose="02010600030101010101" pitchFamily="2" charset="-122"/>
                  <a:cs typeface="Times New Roman" panose="02020603050405020304" pitchFamily="18" charset="0"/>
                </a:rPr>
                <a:t>SOAR</a:t>
              </a:r>
              <a:endParaRPr lang="en-US" sz="105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49D9A677-8820-C643-92D3-AEC0AE305403}"/>
                </a:ext>
              </a:extLst>
            </p:cNvPr>
            <p:cNvSpPr/>
            <p:nvPr/>
          </p:nvSpPr>
          <p:spPr>
            <a:xfrm>
              <a:off x="15223695" y="5110529"/>
              <a:ext cx="691661" cy="400110"/>
            </a:xfrm>
            <a:prstGeom prst="rect">
              <a:avLst/>
            </a:prstGeom>
          </p:spPr>
          <p:txBody>
            <a:bodyPr wrap="square">
              <a:spAutoFit/>
            </a:bodyPr>
            <a:lstStyle/>
            <a:p>
              <a:pPr>
                <a:spcBef>
                  <a:spcPts val="1200"/>
                </a:spcBef>
                <a:spcAft>
                  <a:spcPts val="0"/>
                </a:spcAft>
              </a:pPr>
              <a:r>
                <a:rPr lang="en-US" sz="2000" b="1">
                  <a:solidFill>
                    <a:srgbClr val="FF0000"/>
                  </a:solidFill>
                  <a:latin typeface="Calibri Light" panose="020F0302020204030204" pitchFamily="34" charset="0"/>
                  <a:ea typeface="SimSun" panose="02010600030101010101" pitchFamily="2" charset="-122"/>
                  <a:cs typeface="Times New Roman" panose="02020603050405020304" pitchFamily="18" charset="0"/>
                </a:rPr>
                <a:t>XDR</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3AC77255-39E7-A74F-B886-D1AE61B9F8A9}"/>
                </a:ext>
              </a:extLst>
            </p:cNvPr>
            <p:cNvSpPr/>
            <p:nvPr/>
          </p:nvSpPr>
          <p:spPr>
            <a:xfrm>
              <a:off x="15672130" y="6450125"/>
              <a:ext cx="718462"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ADR </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99E6759-52D1-8D46-A4AE-4CDA11E6CEF0}"/>
                </a:ext>
              </a:extLst>
            </p:cNvPr>
            <p:cNvSpPr/>
            <p:nvPr/>
          </p:nvSpPr>
          <p:spPr>
            <a:xfrm>
              <a:off x="13058871" y="2168553"/>
              <a:ext cx="1762853" cy="523220"/>
            </a:xfrm>
            <a:prstGeom prst="rect">
              <a:avLst/>
            </a:prstGeom>
          </p:spPr>
          <p:txBody>
            <a:bodyPr wrap="square">
              <a:spAutoFit/>
            </a:bodyPr>
            <a:lstStyle/>
            <a:p>
              <a:pPr algn="ctr">
                <a:spcBef>
                  <a:spcPts val="1200"/>
                </a:spcBef>
                <a:spcAft>
                  <a:spcPts val="0"/>
                </a:spcAft>
              </a:pPr>
              <a: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Data collect, correlation, analytics</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grpSp>
          <p:nvGrpSpPr>
            <p:cNvPr id="38" name="Groupe 37">
              <a:extLst>
                <a:ext uri="{FF2B5EF4-FFF2-40B4-BE49-F238E27FC236}">
                  <a16:creationId xmlns:a16="http://schemas.microsoft.com/office/drawing/2014/main" id="{633497A5-26B7-8944-B4A3-41674BB2EFAD}"/>
                </a:ext>
              </a:extLst>
            </p:cNvPr>
            <p:cNvGrpSpPr/>
            <p:nvPr/>
          </p:nvGrpSpPr>
          <p:grpSpPr>
            <a:xfrm>
              <a:off x="15244752" y="5920385"/>
              <a:ext cx="342625" cy="406265"/>
              <a:chOff x="3030193" y="4155791"/>
              <a:chExt cx="342625" cy="406265"/>
            </a:xfrm>
          </p:grpSpPr>
          <p:sp>
            <p:nvSpPr>
              <p:cNvPr id="39" name="Ellipse 38">
                <a:extLst>
                  <a:ext uri="{FF2B5EF4-FFF2-40B4-BE49-F238E27FC236}">
                    <a16:creationId xmlns:a16="http://schemas.microsoft.com/office/drawing/2014/main" id="{D0907498-B2DF-654C-96B8-FDB2EBFE3283}"/>
                  </a:ext>
                </a:extLst>
              </p:cNvPr>
              <p:cNvSpPr/>
              <p:nvPr/>
            </p:nvSpPr>
            <p:spPr>
              <a:xfrm>
                <a:off x="3084786" y="4215329"/>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ZoneTexte 39">
                <a:extLst>
                  <a:ext uri="{FF2B5EF4-FFF2-40B4-BE49-F238E27FC236}">
                    <a16:creationId xmlns:a16="http://schemas.microsoft.com/office/drawing/2014/main" id="{7A048229-B6F8-4540-93CE-EBC9C55EA2D6}"/>
                  </a:ext>
                </a:extLst>
              </p:cNvPr>
              <p:cNvSpPr txBox="1"/>
              <p:nvPr/>
            </p:nvSpPr>
            <p:spPr>
              <a:xfrm>
                <a:off x="3030193" y="4155791"/>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1</a:t>
                </a:r>
                <a:endParaRPr lang="en-US" sz="900" b="1">
                  <a:solidFill>
                    <a:schemeClr val="bg1"/>
                  </a:solidFill>
                  <a:latin typeface="Arial" charset="0"/>
                  <a:ea typeface="ヒラギノ角ゴ Pro W3" pitchFamily="119" charset="-128"/>
                </a:endParaRPr>
              </a:p>
            </p:txBody>
          </p:sp>
        </p:grpSp>
        <p:grpSp>
          <p:nvGrpSpPr>
            <p:cNvPr id="41" name="Groupe 40">
              <a:extLst>
                <a:ext uri="{FF2B5EF4-FFF2-40B4-BE49-F238E27FC236}">
                  <a16:creationId xmlns:a16="http://schemas.microsoft.com/office/drawing/2014/main" id="{33D6A0B3-5014-364D-AB07-E89EA859627F}"/>
                </a:ext>
              </a:extLst>
            </p:cNvPr>
            <p:cNvGrpSpPr/>
            <p:nvPr/>
          </p:nvGrpSpPr>
          <p:grpSpPr>
            <a:xfrm>
              <a:off x="13167561" y="3447418"/>
              <a:ext cx="336986" cy="406265"/>
              <a:chOff x="4692739" y="4155791"/>
              <a:chExt cx="336986" cy="406265"/>
            </a:xfrm>
          </p:grpSpPr>
          <p:sp>
            <p:nvSpPr>
              <p:cNvPr id="42" name="Ellipse 41">
                <a:extLst>
                  <a:ext uri="{FF2B5EF4-FFF2-40B4-BE49-F238E27FC236}">
                    <a16:creationId xmlns:a16="http://schemas.microsoft.com/office/drawing/2014/main" id="{114CD0CE-36F9-FA4B-889E-82CFEC0B84DE}"/>
                  </a:ext>
                </a:extLst>
              </p:cNvPr>
              <p:cNvSpPr/>
              <p:nvPr/>
            </p:nvSpPr>
            <p:spPr>
              <a:xfrm>
                <a:off x="4733477" y="4215329"/>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ZoneTexte 42">
                <a:extLst>
                  <a:ext uri="{FF2B5EF4-FFF2-40B4-BE49-F238E27FC236}">
                    <a16:creationId xmlns:a16="http://schemas.microsoft.com/office/drawing/2014/main" id="{CE574C0A-C72C-6042-BD47-D8BFECA6E288}"/>
                  </a:ext>
                </a:extLst>
              </p:cNvPr>
              <p:cNvSpPr txBox="1"/>
              <p:nvPr/>
            </p:nvSpPr>
            <p:spPr>
              <a:xfrm>
                <a:off x="4692739" y="4155791"/>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dirty="0">
                    <a:solidFill>
                      <a:schemeClr val="bg1"/>
                    </a:solidFill>
                    <a:latin typeface="Arial" charset="0"/>
                    <a:ea typeface="ヒラギノ角ゴ Pro W3" pitchFamily="119" charset="-128"/>
                  </a:rPr>
                  <a:t>3</a:t>
                </a:r>
                <a:endParaRPr lang="en-US" sz="900" b="1" dirty="0">
                  <a:solidFill>
                    <a:schemeClr val="bg1"/>
                  </a:solidFill>
                  <a:latin typeface="Arial" charset="0"/>
                  <a:ea typeface="ヒラギノ角ゴ Pro W3" pitchFamily="119" charset="-128"/>
                </a:endParaRPr>
              </a:p>
            </p:txBody>
          </p:sp>
        </p:grpSp>
        <p:cxnSp>
          <p:nvCxnSpPr>
            <p:cNvPr id="44" name="Connecteur droit avec flèche 43">
              <a:extLst>
                <a:ext uri="{FF2B5EF4-FFF2-40B4-BE49-F238E27FC236}">
                  <a16:creationId xmlns:a16="http://schemas.microsoft.com/office/drawing/2014/main" id="{E54DBD88-3084-9A46-9392-E733F3F09BB9}"/>
                </a:ext>
              </a:extLst>
            </p:cNvPr>
            <p:cNvCxnSpPr>
              <a:cxnSpLocks/>
            </p:cNvCxnSpPr>
            <p:nvPr/>
          </p:nvCxnSpPr>
          <p:spPr>
            <a:xfrm flipH="1">
              <a:off x="13884450" y="6087658"/>
              <a:ext cx="1308683" cy="727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BA01747-75AE-784E-A2C6-6122CAE73A8F}"/>
                </a:ext>
              </a:extLst>
            </p:cNvPr>
            <p:cNvCxnSpPr>
              <a:cxnSpLocks/>
            </p:cNvCxnSpPr>
            <p:nvPr/>
          </p:nvCxnSpPr>
          <p:spPr>
            <a:xfrm flipV="1">
              <a:off x="13066972" y="6283600"/>
              <a:ext cx="585468"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061E1A37-5282-4542-8060-FB5164511154}"/>
                </a:ext>
              </a:extLst>
            </p:cNvPr>
            <p:cNvSpPr/>
            <p:nvPr/>
          </p:nvSpPr>
          <p:spPr>
            <a:xfrm>
              <a:off x="14436437" y="6284024"/>
              <a:ext cx="608131" cy="369332"/>
            </a:xfrm>
            <a:prstGeom prst="rect">
              <a:avLst/>
            </a:prstGeom>
            <a:solidFill>
              <a:schemeClr val="bg1"/>
            </a:solidFill>
          </p:spPr>
          <p:txBody>
            <a:bodyPr wrap="square">
              <a:spAutoFit/>
            </a:bodyPr>
            <a:lstStyle/>
            <a:p>
              <a:pPr algn="ctr">
                <a:spcBef>
                  <a:spcPts val="1200"/>
                </a:spcBef>
                <a:spcAft>
                  <a:spcPts val="0"/>
                </a:spcAft>
              </a:pPr>
              <a:r>
                <a:rPr lang="en-US">
                  <a:solidFill>
                    <a:srgbClr val="FF0000"/>
                  </a:solidFill>
                  <a:latin typeface="Calibri Light" panose="020F0302020204030204" pitchFamily="34" charset="0"/>
                  <a:ea typeface="SimSun" panose="02010600030101010101" pitchFamily="2" charset="-122"/>
                  <a:cs typeface="Times New Roman" panose="02020603050405020304" pitchFamily="18" charset="0"/>
                </a:rPr>
                <a:t>API</a:t>
              </a:r>
              <a:endParaRPr lang="en-US" sz="16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E47DDC4-EFB5-064F-B369-859A7E6D206E}"/>
                </a:ext>
              </a:extLst>
            </p:cNvPr>
            <p:cNvSpPr/>
            <p:nvPr/>
          </p:nvSpPr>
          <p:spPr>
            <a:xfrm>
              <a:off x="13867745" y="4177530"/>
              <a:ext cx="1273146" cy="584775"/>
            </a:xfrm>
            <a:prstGeom prst="rect">
              <a:avLst/>
            </a:prstGeom>
          </p:spPr>
          <p:txBody>
            <a:bodyPr wrap="square">
              <a:spAutoFit/>
            </a:bodyPr>
            <a:lstStyle/>
            <a:p>
              <a:pPr algn="ctr">
                <a:spcBef>
                  <a:spcPts val="1200"/>
                </a:spcBef>
                <a:spcAft>
                  <a:spcPts val="0"/>
                </a:spcAft>
              </a:pPr>
              <a:r>
                <a:rPr lang="en-US" sz="1600">
                  <a:solidFill>
                    <a:srgbClr val="FF0000"/>
                  </a:solidFill>
                  <a:latin typeface="Calibri Light" panose="020F0302020204030204" pitchFamily="34" charset="0"/>
                  <a:ea typeface="SimSun" panose="02010600030101010101" pitchFamily="2" charset="-122"/>
                  <a:cs typeface="Times New Roman" panose="02020603050405020304" pitchFamily="18" charset="0"/>
                </a:rPr>
                <a:t>Decision &amp; Remediation</a:t>
              </a:r>
              <a:endParaRPr lang="en-US" sz="16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C36999CB-4B8A-0D46-83C4-45EA4002ABC6}"/>
                </a:ext>
              </a:extLst>
            </p:cNvPr>
            <p:cNvSpPr/>
            <p:nvPr/>
          </p:nvSpPr>
          <p:spPr>
            <a:xfrm>
              <a:off x="14654290" y="5377467"/>
              <a:ext cx="1786801" cy="584775"/>
            </a:xfrm>
            <a:prstGeom prst="rect">
              <a:avLst/>
            </a:prstGeom>
          </p:spPr>
          <p:txBody>
            <a:bodyPr wrap="square">
              <a:spAutoFit/>
            </a:bodyPr>
            <a:lstStyle/>
            <a:p>
              <a:pPr algn="ctr">
                <a:spcBef>
                  <a:spcPts val="1200"/>
                </a:spcBef>
                <a:spcAft>
                  <a:spcPts val="0"/>
                </a:spcAft>
              </a:pPr>
              <a:r>
                <a:rPr lang="en-US" sz="1600" dirty="0">
                  <a:solidFill>
                    <a:srgbClr val="FF0000"/>
                  </a:solidFill>
                  <a:latin typeface="Calibri Light" panose="020F0302020204030204" pitchFamily="34" charset="0"/>
                  <a:ea typeface="SimSun" panose="02010600030101010101" pitchFamily="2" charset="-122"/>
                  <a:cs typeface="Times New Roman" panose="02020603050405020304" pitchFamily="18" charset="0"/>
                </a:rPr>
                <a:t>Anomaly or suspicious file</a:t>
              </a:r>
              <a:endParaRPr lang="en-US" sz="1600"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176CF543-BA29-CA42-97D4-5FE875A1BCE2}"/>
                </a:ext>
              </a:extLst>
            </p:cNvPr>
            <p:cNvSpPr/>
            <p:nvPr/>
          </p:nvSpPr>
          <p:spPr>
            <a:xfrm>
              <a:off x="11544036" y="6395982"/>
              <a:ext cx="1786801" cy="523220"/>
            </a:xfrm>
            <a:prstGeom prst="rect">
              <a:avLst/>
            </a:prstGeom>
          </p:spPr>
          <p:txBody>
            <a:bodyPr wrap="square">
              <a:spAutoFit/>
            </a:bodyPr>
            <a:lstStyle/>
            <a:p>
              <a:pPr algn="ctr">
                <a:spcBef>
                  <a:spcPts val="1200"/>
                </a:spcBef>
                <a:spcAft>
                  <a:spcPts val="0"/>
                </a:spcAft>
              </a:pPr>
              <a:r>
                <a:rPr lang="en-US" sz="1400">
                  <a:solidFill>
                    <a:srgbClr val="FF0000"/>
                  </a:solidFill>
                  <a:latin typeface="Calibri Light" panose="020F0302020204030204" pitchFamily="34" charset="0"/>
                  <a:ea typeface="SimSun" panose="02010600030101010101" pitchFamily="2" charset="-122"/>
                  <a:cs typeface="Times New Roman" panose="02020603050405020304" pitchFamily="18" charset="0"/>
                </a:rPr>
                <a:t>MALWARE CHARATERIZATION</a:t>
              </a:r>
              <a:endParaRPr lang="en-US" sz="14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BF2D4042-98D2-5F48-A5BE-9F558CCB7090}"/>
                </a:ext>
              </a:extLst>
            </p:cNvPr>
            <p:cNvSpPr/>
            <p:nvPr/>
          </p:nvSpPr>
          <p:spPr>
            <a:xfrm>
              <a:off x="11501233" y="6842888"/>
              <a:ext cx="1786801" cy="261610"/>
            </a:xfrm>
            <a:prstGeom prst="rect">
              <a:avLst/>
            </a:prstGeom>
          </p:spPr>
          <p:txBody>
            <a:bodyPr wrap="square">
              <a:spAutoFit/>
            </a:bodyPr>
            <a:lstStyle/>
            <a:p>
              <a:pPr algn="ctr">
                <a:spcBef>
                  <a:spcPts val="1200"/>
                </a:spcBef>
                <a:spcAft>
                  <a:spcPts val="0"/>
                </a:spcAft>
              </a:pPr>
              <a:r>
                <a:rPr lang="en-US" sz="1100">
                  <a:solidFill>
                    <a:srgbClr val="FF0000"/>
                  </a:solidFill>
                  <a:latin typeface="Calibri Light" panose="020F0302020204030204" pitchFamily="34" charset="0"/>
                  <a:ea typeface="SimSun" panose="02010600030101010101" pitchFamily="2" charset="-122"/>
                  <a:cs typeface="Times New Roman" panose="02020603050405020304" pitchFamily="18" charset="0"/>
                </a:rPr>
                <a:t>(GORILLE)</a:t>
              </a:r>
              <a:endParaRPr lang="en-US" sz="11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F2D02E37-D97F-BF46-87D4-87A111C7C625}"/>
                </a:ext>
              </a:extLst>
            </p:cNvPr>
            <p:cNvSpPr/>
            <p:nvPr/>
          </p:nvSpPr>
          <p:spPr>
            <a:xfrm>
              <a:off x="11544036" y="5536641"/>
              <a:ext cx="1786801" cy="523220"/>
            </a:xfrm>
            <a:prstGeom prst="rect">
              <a:avLst/>
            </a:prstGeom>
          </p:spPr>
          <p:txBody>
            <a:bodyPr wrap="square">
              <a:spAutoFit/>
            </a:bodyPr>
            <a:lstStyle/>
            <a:p>
              <a:pPr algn="ctr">
                <a:spcBef>
                  <a:spcPts val="1200"/>
                </a:spcBef>
                <a:spcAft>
                  <a:spcPts val="0"/>
                </a:spcAft>
              </a:pPr>
              <a:r>
                <a:rPr lang="en-US" sz="1400">
                  <a:solidFill>
                    <a:srgbClr val="FF0000"/>
                  </a:solidFill>
                  <a:latin typeface="Calibri Light" panose="020F0302020204030204" pitchFamily="34" charset="0"/>
                  <a:ea typeface="SimSun" panose="02010600030101010101" pitchFamily="2" charset="-122"/>
                  <a:cs typeface="Times New Roman" panose="02020603050405020304" pitchFamily="18" charset="0"/>
                </a:rPr>
                <a:t>ATTACK CHARATERIZATION</a:t>
              </a:r>
              <a:endParaRPr lang="en-US" sz="14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6031EA32-1035-FB4E-A0B6-2A342790A292}"/>
                </a:ext>
              </a:extLst>
            </p:cNvPr>
            <p:cNvSpPr/>
            <p:nvPr/>
          </p:nvSpPr>
          <p:spPr>
            <a:xfrm>
              <a:off x="13390196" y="5344451"/>
              <a:ext cx="1567793" cy="523220"/>
            </a:xfrm>
            <a:prstGeom prst="rect">
              <a:avLst/>
            </a:prstGeom>
          </p:spPr>
          <p:txBody>
            <a:bodyPr wrap="square">
              <a:spAutoFit/>
            </a:bodyPr>
            <a:lstStyle/>
            <a:p>
              <a:pPr algn="ctr">
                <a:spcBef>
                  <a:spcPts val="1200"/>
                </a:spcBef>
                <a:spcAft>
                  <a:spcPts val="0"/>
                </a:spcAft>
              </a:pPr>
              <a:r>
                <a:rPr lang="en-US" sz="1400" b="1">
                  <a:solidFill>
                    <a:srgbClr val="FF0000"/>
                  </a:solidFill>
                  <a:latin typeface="Calibri Light" panose="020F0302020204030204" pitchFamily="34" charset="0"/>
                  <a:ea typeface="SimSun" panose="02010600030101010101" pitchFamily="2" charset="-122"/>
                  <a:cs typeface="Times New Roman" panose="02020603050405020304" pitchFamily="18" charset="0"/>
                </a:rPr>
                <a:t>REMEDIATION</a:t>
              </a:r>
              <a:br>
                <a:rPr lang="en-US" sz="1400" b="1">
                  <a:solidFill>
                    <a:srgbClr val="FF0000"/>
                  </a:solidFill>
                  <a:latin typeface="Calibri Light" panose="020F0302020204030204" pitchFamily="34" charset="0"/>
                  <a:ea typeface="SimSun" panose="02010600030101010101" pitchFamily="2" charset="-122"/>
                  <a:cs typeface="Times New Roman" panose="02020603050405020304" pitchFamily="18" charset="0"/>
                </a:rPr>
              </a:br>
              <a:r>
                <a:rPr lang="en-US" sz="1400" b="1">
                  <a:solidFill>
                    <a:srgbClr val="FF0000"/>
                  </a:solidFill>
                  <a:latin typeface="Calibri Light" panose="020F0302020204030204" pitchFamily="34" charset="0"/>
                  <a:ea typeface="SimSun" panose="02010600030101010101" pitchFamily="2" charset="-122"/>
                  <a:cs typeface="Times New Roman" panose="02020603050405020304" pitchFamily="18" charset="0"/>
                </a:rPr>
                <a:t>AUTOMATION</a:t>
              </a:r>
            </a:p>
          </p:txBody>
        </p:sp>
        <p:sp>
          <p:nvSpPr>
            <p:cNvPr id="53" name="Rectangle 52">
              <a:extLst>
                <a:ext uri="{FF2B5EF4-FFF2-40B4-BE49-F238E27FC236}">
                  <a16:creationId xmlns:a16="http://schemas.microsoft.com/office/drawing/2014/main" id="{F27FB4FE-11D8-3748-A341-676F566616B0}"/>
                </a:ext>
              </a:extLst>
            </p:cNvPr>
            <p:cNvSpPr/>
            <p:nvPr/>
          </p:nvSpPr>
          <p:spPr>
            <a:xfrm>
              <a:off x="15158777" y="6450125"/>
              <a:ext cx="718462"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EPP</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E9162475-E616-D346-8923-37FF776CEA52}"/>
                </a:ext>
              </a:extLst>
            </p:cNvPr>
            <p:cNvSpPr/>
            <p:nvPr/>
          </p:nvSpPr>
          <p:spPr>
            <a:xfrm>
              <a:off x="16194644" y="6450125"/>
              <a:ext cx="718462"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IDS </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55" name="Rectangle 54">
              <a:extLst>
                <a:ext uri="{FF2B5EF4-FFF2-40B4-BE49-F238E27FC236}">
                  <a16:creationId xmlns:a16="http://schemas.microsoft.com/office/drawing/2014/main" id="{AFF3F408-C8AC-8D48-BE5A-2239E4386F2F}"/>
                </a:ext>
              </a:extLst>
            </p:cNvPr>
            <p:cNvSpPr/>
            <p:nvPr/>
          </p:nvSpPr>
          <p:spPr>
            <a:xfrm>
              <a:off x="16180130" y="6735395"/>
              <a:ext cx="527867"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IPS </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56" name="Rectangle 55">
              <a:extLst>
                <a:ext uri="{FF2B5EF4-FFF2-40B4-BE49-F238E27FC236}">
                  <a16:creationId xmlns:a16="http://schemas.microsoft.com/office/drawing/2014/main" id="{9476910E-189F-A54F-A4D6-5BAC7BAD7B3A}"/>
                </a:ext>
              </a:extLst>
            </p:cNvPr>
            <p:cNvSpPr/>
            <p:nvPr/>
          </p:nvSpPr>
          <p:spPr>
            <a:xfrm>
              <a:off x="15672130" y="6735395"/>
              <a:ext cx="527867"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FW </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AE2E69DB-F8C8-B34C-A851-6A75EB4E8BDF}"/>
                </a:ext>
              </a:extLst>
            </p:cNvPr>
            <p:cNvSpPr/>
            <p:nvPr/>
          </p:nvSpPr>
          <p:spPr>
            <a:xfrm>
              <a:off x="14363056" y="6735395"/>
              <a:ext cx="1372483"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HONEYPOT </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grpSp>
          <p:nvGrpSpPr>
            <p:cNvPr id="58" name="Groupe 57">
              <a:extLst>
                <a:ext uri="{FF2B5EF4-FFF2-40B4-BE49-F238E27FC236}">
                  <a16:creationId xmlns:a16="http://schemas.microsoft.com/office/drawing/2014/main" id="{08C1D503-5275-AF48-93A6-F7601FC71125}"/>
                </a:ext>
              </a:extLst>
            </p:cNvPr>
            <p:cNvGrpSpPr/>
            <p:nvPr/>
          </p:nvGrpSpPr>
          <p:grpSpPr>
            <a:xfrm>
              <a:off x="13694762" y="5968929"/>
              <a:ext cx="336986" cy="406265"/>
              <a:chOff x="10241879" y="1247693"/>
              <a:chExt cx="336986" cy="406265"/>
            </a:xfrm>
          </p:grpSpPr>
          <p:sp>
            <p:nvSpPr>
              <p:cNvPr id="59" name="Ellipse 58">
                <a:extLst>
                  <a:ext uri="{FF2B5EF4-FFF2-40B4-BE49-F238E27FC236}">
                    <a16:creationId xmlns:a16="http://schemas.microsoft.com/office/drawing/2014/main" id="{CA4633F9-732A-CB41-8FBD-44FC0109136D}"/>
                  </a:ext>
                </a:extLst>
              </p:cNvPr>
              <p:cNvSpPr/>
              <p:nvPr/>
            </p:nvSpPr>
            <p:spPr>
              <a:xfrm>
                <a:off x="10282617" y="1307231"/>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ZoneTexte 59">
                <a:extLst>
                  <a:ext uri="{FF2B5EF4-FFF2-40B4-BE49-F238E27FC236}">
                    <a16:creationId xmlns:a16="http://schemas.microsoft.com/office/drawing/2014/main" id="{547D9E47-86F5-DB47-BC56-2381760737E4}"/>
                  </a:ext>
                </a:extLst>
              </p:cNvPr>
              <p:cNvSpPr txBox="1"/>
              <p:nvPr/>
            </p:nvSpPr>
            <p:spPr>
              <a:xfrm>
                <a:off x="10241879" y="1247693"/>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3</a:t>
                </a:r>
                <a:endParaRPr lang="en-US" sz="900" b="1">
                  <a:solidFill>
                    <a:schemeClr val="bg1"/>
                  </a:solidFill>
                  <a:latin typeface="Arial" charset="0"/>
                  <a:ea typeface="ヒラギノ角ゴ Pro W3" pitchFamily="119" charset="-128"/>
                </a:endParaRPr>
              </a:p>
            </p:txBody>
          </p:sp>
        </p:grpSp>
        <p:sp>
          <p:nvSpPr>
            <p:cNvPr id="61" name="Rectangle 60">
              <a:extLst>
                <a:ext uri="{FF2B5EF4-FFF2-40B4-BE49-F238E27FC236}">
                  <a16:creationId xmlns:a16="http://schemas.microsoft.com/office/drawing/2014/main" id="{9E22B6AD-2E9C-094C-B679-4E14F6AE2DE0}"/>
                </a:ext>
              </a:extLst>
            </p:cNvPr>
            <p:cNvSpPr/>
            <p:nvPr/>
          </p:nvSpPr>
          <p:spPr>
            <a:xfrm>
              <a:off x="15746597" y="6070512"/>
              <a:ext cx="718462" cy="400110"/>
            </a:xfrm>
            <a:prstGeom prst="rect">
              <a:avLst/>
            </a:prstGeom>
          </p:spPr>
          <p:txBody>
            <a:bodyPr wrap="square">
              <a:spAutoFit/>
            </a:bodyPr>
            <a:lstStyle/>
            <a:p>
              <a:pP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EDR</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62" name="Connecteur droit avec flèche 61">
              <a:extLst>
                <a:ext uri="{FF2B5EF4-FFF2-40B4-BE49-F238E27FC236}">
                  <a16:creationId xmlns:a16="http://schemas.microsoft.com/office/drawing/2014/main" id="{A11D6832-885C-AC48-9C68-4E01B28D3052}"/>
                </a:ext>
              </a:extLst>
            </p:cNvPr>
            <p:cNvCxnSpPr>
              <a:cxnSpLocks/>
            </p:cNvCxnSpPr>
            <p:nvPr/>
          </p:nvCxnSpPr>
          <p:spPr>
            <a:xfrm flipV="1">
              <a:off x="12406572" y="6087658"/>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e 62">
              <a:extLst>
                <a:ext uri="{FF2B5EF4-FFF2-40B4-BE49-F238E27FC236}">
                  <a16:creationId xmlns:a16="http://schemas.microsoft.com/office/drawing/2014/main" id="{5D4B098B-7F28-5D4D-9B64-ED6563AA5FA5}"/>
                </a:ext>
              </a:extLst>
            </p:cNvPr>
            <p:cNvGrpSpPr/>
            <p:nvPr/>
          </p:nvGrpSpPr>
          <p:grpSpPr>
            <a:xfrm>
              <a:off x="11689144" y="5995169"/>
              <a:ext cx="627273" cy="406265"/>
              <a:chOff x="10342421" y="1739004"/>
              <a:chExt cx="627273" cy="406265"/>
            </a:xfrm>
          </p:grpSpPr>
          <p:sp>
            <p:nvSpPr>
              <p:cNvPr id="64" name="Ellipse 63">
                <a:extLst>
                  <a:ext uri="{FF2B5EF4-FFF2-40B4-BE49-F238E27FC236}">
                    <a16:creationId xmlns:a16="http://schemas.microsoft.com/office/drawing/2014/main" id="{5DC383E3-E8D2-6B45-AF70-B622045C270C}"/>
                  </a:ext>
                </a:extLst>
              </p:cNvPr>
              <p:cNvSpPr/>
              <p:nvPr/>
            </p:nvSpPr>
            <p:spPr>
              <a:xfrm>
                <a:off x="10383159" y="1798542"/>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ZoneTexte 64">
                <a:extLst>
                  <a:ext uri="{FF2B5EF4-FFF2-40B4-BE49-F238E27FC236}">
                    <a16:creationId xmlns:a16="http://schemas.microsoft.com/office/drawing/2014/main" id="{AD463650-CACA-F046-AC81-F8F40562A9C5}"/>
                  </a:ext>
                </a:extLst>
              </p:cNvPr>
              <p:cNvSpPr txBox="1"/>
              <p:nvPr/>
            </p:nvSpPr>
            <p:spPr>
              <a:xfrm>
                <a:off x="10342421" y="1739004"/>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2</a:t>
                </a:r>
                <a:endParaRPr lang="en-US" sz="900" b="1">
                  <a:solidFill>
                    <a:schemeClr val="bg1"/>
                  </a:solidFill>
                  <a:latin typeface="Arial" charset="0"/>
                  <a:ea typeface="ヒラギノ角ゴ Pro W3" pitchFamily="119" charset="-128"/>
                </a:endParaRPr>
              </a:p>
            </p:txBody>
          </p:sp>
          <p:sp>
            <p:nvSpPr>
              <p:cNvPr id="66" name="Ellipse 65">
                <a:extLst>
                  <a:ext uri="{FF2B5EF4-FFF2-40B4-BE49-F238E27FC236}">
                    <a16:creationId xmlns:a16="http://schemas.microsoft.com/office/drawing/2014/main" id="{9A215F86-10CA-0A41-99D3-A123EC828660}"/>
                  </a:ext>
                </a:extLst>
              </p:cNvPr>
              <p:cNvSpPr/>
              <p:nvPr/>
            </p:nvSpPr>
            <p:spPr>
              <a:xfrm>
                <a:off x="10673446" y="1798542"/>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ZoneTexte 66">
                <a:extLst>
                  <a:ext uri="{FF2B5EF4-FFF2-40B4-BE49-F238E27FC236}">
                    <a16:creationId xmlns:a16="http://schemas.microsoft.com/office/drawing/2014/main" id="{63222470-81B6-F74A-A959-9126DE2605E7}"/>
                  </a:ext>
                </a:extLst>
              </p:cNvPr>
              <p:cNvSpPr txBox="1"/>
              <p:nvPr/>
            </p:nvSpPr>
            <p:spPr>
              <a:xfrm>
                <a:off x="10632708" y="1739004"/>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dirty="0">
                    <a:solidFill>
                      <a:schemeClr val="bg1"/>
                    </a:solidFill>
                    <a:latin typeface="Arial" charset="0"/>
                    <a:ea typeface="ヒラギノ角ゴ Pro W3" pitchFamily="119" charset="-128"/>
                  </a:rPr>
                  <a:t>b</a:t>
                </a:r>
                <a:endParaRPr lang="en-US" sz="900" b="1" dirty="0">
                  <a:solidFill>
                    <a:schemeClr val="bg1"/>
                  </a:solidFill>
                  <a:latin typeface="Arial" charset="0"/>
                  <a:ea typeface="ヒラギノ角ゴ Pro W3" pitchFamily="119" charset="-128"/>
                </a:endParaRPr>
              </a:p>
            </p:txBody>
          </p:sp>
        </p:grpSp>
        <p:grpSp>
          <p:nvGrpSpPr>
            <p:cNvPr id="68" name="Groupe 67">
              <a:extLst>
                <a:ext uri="{FF2B5EF4-FFF2-40B4-BE49-F238E27FC236}">
                  <a16:creationId xmlns:a16="http://schemas.microsoft.com/office/drawing/2014/main" id="{F7518A6B-6D3E-5445-AEF7-5AEDCAC79EF6}"/>
                </a:ext>
              </a:extLst>
            </p:cNvPr>
            <p:cNvGrpSpPr/>
            <p:nvPr/>
          </p:nvGrpSpPr>
          <p:grpSpPr>
            <a:xfrm>
              <a:off x="13111544" y="6720883"/>
              <a:ext cx="627273" cy="406265"/>
              <a:chOff x="10342421" y="1739004"/>
              <a:chExt cx="627273" cy="406265"/>
            </a:xfrm>
          </p:grpSpPr>
          <p:sp>
            <p:nvSpPr>
              <p:cNvPr id="69" name="Ellipse 68">
                <a:extLst>
                  <a:ext uri="{FF2B5EF4-FFF2-40B4-BE49-F238E27FC236}">
                    <a16:creationId xmlns:a16="http://schemas.microsoft.com/office/drawing/2014/main" id="{60D57A5A-F39D-3440-8265-AF682FE076AD}"/>
                  </a:ext>
                </a:extLst>
              </p:cNvPr>
              <p:cNvSpPr/>
              <p:nvPr/>
            </p:nvSpPr>
            <p:spPr>
              <a:xfrm>
                <a:off x="10383159" y="1798542"/>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ZoneTexte 69">
                <a:extLst>
                  <a:ext uri="{FF2B5EF4-FFF2-40B4-BE49-F238E27FC236}">
                    <a16:creationId xmlns:a16="http://schemas.microsoft.com/office/drawing/2014/main" id="{3B38C3A0-AF6F-E94B-9A73-FADB6EAA3AD4}"/>
                  </a:ext>
                </a:extLst>
              </p:cNvPr>
              <p:cNvSpPr txBox="1"/>
              <p:nvPr/>
            </p:nvSpPr>
            <p:spPr>
              <a:xfrm>
                <a:off x="10342421" y="1739004"/>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2</a:t>
                </a:r>
                <a:endParaRPr lang="en-US" sz="900" b="1">
                  <a:solidFill>
                    <a:schemeClr val="bg1"/>
                  </a:solidFill>
                  <a:latin typeface="Arial" charset="0"/>
                  <a:ea typeface="ヒラギノ角ゴ Pro W3" pitchFamily="119" charset="-128"/>
                </a:endParaRPr>
              </a:p>
            </p:txBody>
          </p:sp>
          <p:sp>
            <p:nvSpPr>
              <p:cNvPr id="71" name="Ellipse 70">
                <a:extLst>
                  <a:ext uri="{FF2B5EF4-FFF2-40B4-BE49-F238E27FC236}">
                    <a16:creationId xmlns:a16="http://schemas.microsoft.com/office/drawing/2014/main" id="{E43B77B1-96CD-964F-A817-7E9DC1A49F03}"/>
                  </a:ext>
                </a:extLst>
              </p:cNvPr>
              <p:cNvSpPr/>
              <p:nvPr/>
            </p:nvSpPr>
            <p:spPr>
              <a:xfrm>
                <a:off x="10673446" y="1798542"/>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ZoneTexte 71">
                <a:extLst>
                  <a:ext uri="{FF2B5EF4-FFF2-40B4-BE49-F238E27FC236}">
                    <a16:creationId xmlns:a16="http://schemas.microsoft.com/office/drawing/2014/main" id="{93C5E97D-62C8-B544-B966-413E6132EC6B}"/>
                  </a:ext>
                </a:extLst>
              </p:cNvPr>
              <p:cNvSpPr txBox="1"/>
              <p:nvPr/>
            </p:nvSpPr>
            <p:spPr>
              <a:xfrm>
                <a:off x="10632708" y="1739004"/>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a</a:t>
                </a:r>
                <a:endParaRPr lang="en-US" sz="900" b="1">
                  <a:solidFill>
                    <a:schemeClr val="bg1"/>
                  </a:solidFill>
                  <a:latin typeface="Arial" charset="0"/>
                  <a:ea typeface="ヒラギノ角ゴ Pro W3" pitchFamily="119" charset="-128"/>
                </a:endParaRPr>
              </a:p>
            </p:txBody>
          </p:sp>
        </p:grpSp>
        <p:cxnSp>
          <p:nvCxnSpPr>
            <p:cNvPr id="73" name="Connecteur droit avec flèche 72">
              <a:extLst>
                <a:ext uri="{FF2B5EF4-FFF2-40B4-BE49-F238E27FC236}">
                  <a16:creationId xmlns:a16="http://schemas.microsoft.com/office/drawing/2014/main" id="{F76F02F9-A796-084E-B5C4-952A720CE02F}"/>
                </a:ext>
              </a:extLst>
            </p:cNvPr>
            <p:cNvCxnSpPr>
              <a:cxnSpLocks/>
            </p:cNvCxnSpPr>
            <p:nvPr/>
          </p:nvCxnSpPr>
          <p:spPr>
            <a:xfrm flipV="1">
              <a:off x="13027807" y="5425683"/>
              <a:ext cx="305744" cy="239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C7EEB0E8-7945-6844-9D83-8EA6A4B7D270}"/>
                </a:ext>
              </a:extLst>
            </p:cNvPr>
            <p:cNvSpPr/>
            <p:nvPr/>
          </p:nvSpPr>
          <p:spPr>
            <a:xfrm>
              <a:off x="13585607" y="4855813"/>
              <a:ext cx="1372382" cy="338554"/>
            </a:xfrm>
            <a:prstGeom prst="rect">
              <a:avLst/>
            </a:prstGeom>
          </p:spPr>
          <p:txBody>
            <a:bodyPr wrap="square">
              <a:spAutoFit/>
            </a:bodyPr>
            <a:lstStyle/>
            <a:p>
              <a:pPr algn="ctr">
                <a:spcBef>
                  <a:spcPts val="1200"/>
                </a:spcBef>
                <a:spcAft>
                  <a:spcPts val="0"/>
                </a:spcAft>
              </a:pPr>
              <a:r>
                <a:rPr lang="en-US" sz="1600">
                  <a:solidFill>
                    <a:srgbClr val="FF0000"/>
                  </a:solidFill>
                  <a:latin typeface="Calibri Light" panose="020F0302020204030204" pitchFamily="34" charset="0"/>
                  <a:ea typeface="SimSun" panose="02010600030101010101" pitchFamily="2" charset="-122"/>
                  <a:cs typeface="Times New Roman" panose="02020603050405020304" pitchFamily="18" charset="0"/>
                </a:rPr>
                <a:t>REMEDIATION</a:t>
              </a:r>
              <a:endParaRPr lang="en-US" sz="160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cxnSp>
          <p:nvCxnSpPr>
            <p:cNvPr id="75" name="Connecteur droit avec flèche 74">
              <a:extLst>
                <a:ext uri="{FF2B5EF4-FFF2-40B4-BE49-F238E27FC236}">
                  <a16:creationId xmlns:a16="http://schemas.microsoft.com/office/drawing/2014/main" id="{F37CBCC1-0FB8-8047-BBDC-6A8796096BE6}"/>
                </a:ext>
              </a:extLst>
            </p:cNvPr>
            <p:cNvCxnSpPr>
              <a:cxnSpLocks/>
            </p:cNvCxnSpPr>
            <p:nvPr/>
          </p:nvCxnSpPr>
          <p:spPr>
            <a:xfrm flipV="1">
              <a:off x="12785733" y="3896554"/>
              <a:ext cx="408554" cy="10559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24F205CF-0B00-754B-9AC5-EA9A0A8FCB5B}"/>
                </a:ext>
              </a:extLst>
            </p:cNvPr>
            <p:cNvSpPr/>
            <p:nvPr/>
          </p:nvSpPr>
          <p:spPr>
            <a:xfrm>
              <a:off x="13058871" y="2618494"/>
              <a:ext cx="1762853" cy="307777"/>
            </a:xfrm>
            <a:prstGeom prst="rect">
              <a:avLst/>
            </a:prstGeom>
          </p:spPr>
          <p:txBody>
            <a:bodyPr wrap="square">
              <a:spAutoFit/>
            </a:bodyPr>
            <a:lstStyle/>
            <a:p>
              <a:pPr algn="ctr">
                <a:spcBef>
                  <a:spcPts val="1200"/>
                </a:spcBef>
                <a:spcAft>
                  <a:spcPts val="0"/>
                </a:spcAft>
              </a:pPr>
              <a: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Kowledge / Rules</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1BBB85E2-0450-994D-9977-66BC71945E0B}"/>
                </a:ext>
              </a:extLst>
            </p:cNvPr>
            <p:cNvSpPr/>
            <p:nvPr/>
          </p:nvSpPr>
          <p:spPr>
            <a:xfrm>
              <a:off x="11453450" y="5093263"/>
              <a:ext cx="1762853" cy="523220"/>
            </a:xfrm>
            <a:prstGeom prst="rect">
              <a:avLst/>
            </a:prstGeom>
          </p:spPr>
          <p:txBody>
            <a:bodyPr wrap="square">
              <a:spAutoFit/>
            </a:bodyPr>
            <a:lstStyle/>
            <a:p>
              <a:pPr algn="ctr">
                <a:spcBef>
                  <a:spcPts val="1200"/>
                </a:spcBef>
                <a:spcAft>
                  <a:spcPts val="0"/>
                </a:spcAft>
              </a:pPr>
              <a:r>
                <a:rPr lang="en-US" sz="1400" b="1" dirty="0" err="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Osint</a:t>
              </a:r>
              <a:b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br>
              <a:r>
                <a:rPr lang="en-US" sz="1400" b="1" dirty="0" err="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Kowledge</a:t>
              </a: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 / Rules</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grpSp>
          <p:nvGrpSpPr>
            <p:cNvPr id="78" name="Groupe 77">
              <a:extLst>
                <a:ext uri="{FF2B5EF4-FFF2-40B4-BE49-F238E27FC236}">
                  <a16:creationId xmlns:a16="http://schemas.microsoft.com/office/drawing/2014/main" id="{3C5C4948-8218-884C-917D-FE1453CA6F1C}"/>
                </a:ext>
              </a:extLst>
            </p:cNvPr>
            <p:cNvGrpSpPr/>
            <p:nvPr/>
          </p:nvGrpSpPr>
          <p:grpSpPr>
            <a:xfrm>
              <a:off x="13319961" y="5049204"/>
              <a:ext cx="336986" cy="406265"/>
              <a:chOff x="4692739" y="4155791"/>
              <a:chExt cx="336986" cy="406265"/>
            </a:xfrm>
          </p:grpSpPr>
          <p:sp>
            <p:nvSpPr>
              <p:cNvPr id="79" name="Ellipse 78">
                <a:extLst>
                  <a:ext uri="{FF2B5EF4-FFF2-40B4-BE49-F238E27FC236}">
                    <a16:creationId xmlns:a16="http://schemas.microsoft.com/office/drawing/2014/main" id="{A743D3B0-09BA-5349-B0F6-D49FFBFAA283}"/>
                  </a:ext>
                </a:extLst>
              </p:cNvPr>
              <p:cNvSpPr/>
              <p:nvPr/>
            </p:nvSpPr>
            <p:spPr>
              <a:xfrm>
                <a:off x="4733477" y="4215329"/>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ZoneTexte 79">
                <a:extLst>
                  <a:ext uri="{FF2B5EF4-FFF2-40B4-BE49-F238E27FC236}">
                    <a16:creationId xmlns:a16="http://schemas.microsoft.com/office/drawing/2014/main" id="{A72CCD26-9163-1B43-A8BB-B99C1F0F70D7}"/>
                  </a:ext>
                </a:extLst>
              </p:cNvPr>
              <p:cNvSpPr txBox="1"/>
              <p:nvPr/>
            </p:nvSpPr>
            <p:spPr>
              <a:xfrm>
                <a:off x="4692739" y="4155791"/>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a:solidFill>
                      <a:schemeClr val="bg1"/>
                    </a:solidFill>
                    <a:latin typeface="Arial" charset="0"/>
                    <a:ea typeface="ヒラギノ角ゴ Pro W3" pitchFamily="119" charset="-128"/>
                  </a:rPr>
                  <a:t>3</a:t>
                </a:r>
                <a:endParaRPr lang="en-US" sz="900" b="1">
                  <a:solidFill>
                    <a:schemeClr val="bg1"/>
                  </a:solidFill>
                  <a:latin typeface="Arial" charset="0"/>
                  <a:ea typeface="ヒラギノ角ゴ Pro W3" pitchFamily="119" charset="-128"/>
                </a:endParaRPr>
              </a:p>
            </p:txBody>
          </p:sp>
        </p:grpSp>
        <p:grpSp>
          <p:nvGrpSpPr>
            <p:cNvPr id="81" name="Groupe 80">
              <a:extLst>
                <a:ext uri="{FF2B5EF4-FFF2-40B4-BE49-F238E27FC236}">
                  <a16:creationId xmlns:a16="http://schemas.microsoft.com/office/drawing/2014/main" id="{A43EA0BB-5E4C-B042-A809-42BD72C6CA46}"/>
                </a:ext>
              </a:extLst>
            </p:cNvPr>
            <p:cNvGrpSpPr/>
            <p:nvPr/>
          </p:nvGrpSpPr>
          <p:grpSpPr>
            <a:xfrm>
              <a:off x="13484254" y="3447418"/>
              <a:ext cx="336986" cy="406265"/>
              <a:chOff x="4692739" y="4155791"/>
              <a:chExt cx="336986" cy="406265"/>
            </a:xfrm>
          </p:grpSpPr>
          <p:sp>
            <p:nvSpPr>
              <p:cNvPr id="82" name="Ellipse 81">
                <a:extLst>
                  <a:ext uri="{FF2B5EF4-FFF2-40B4-BE49-F238E27FC236}">
                    <a16:creationId xmlns:a16="http://schemas.microsoft.com/office/drawing/2014/main" id="{5A9ADBB2-F895-944F-B5E4-D34F6A01131F}"/>
                  </a:ext>
                </a:extLst>
              </p:cNvPr>
              <p:cNvSpPr/>
              <p:nvPr/>
            </p:nvSpPr>
            <p:spPr>
              <a:xfrm>
                <a:off x="4733477" y="4215329"/>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ZoneTexte 82">
                <a:extLst>
                  <a:ext uri="{FF2B5EF4-FFF2-40B4-BE49-F238E27FC236}">
                    <a16:creationId xmlns:a16="http://schemas.microsoft.com/office/drawing/2014/main" id="{B01E3431-B2B6-D942-9384-959FD5DA1521}"/>
                  </a:ext>
                </a:extLst>
              </p:cNvPr>
              <p:cNvSpPr txBox="1"/>
              <p:nvPr/>
            </p:nvSpPr>
            <p:spPr>
              <a:xfrm>
                <a:off x="4692739" y="4155791"/>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dirty="0">
                    <a:solidFill>
                      <a:schemeClr val="bg1"/>
                    </a:solidFill>
                    <a:latin typeface="Arial" charset="0"/>
                    <a:ea typeface="ヒラギノ角ゴ Pro W3" pitchFamily="119" charset="-128"/>
                  </a:rPr>
                  <a:t>b</a:t>
                </a:r>
                <a:endParaRPr lang="en-US" sz="900" b="1" dirty="0">
                  <a:solidFill>
                    <a:schemeClr val="bg1"/>
                  </a:solidFill>
                  <a:latin typeface="Arial" charset="0"/>
                  <a:ea typeface="ヒラギノ角ゴ Pro W3" pitchFamily="119" charset="-128"/>
                </a:endParaRPr>
              </a:p>
            </p:txBody>
          </p:sp>
        </p:grpSp>
        <p:grpSp>
          <p:nvGrpSpPr>
            <p:cNvPr id="84" name="Groupe 83">
              <a:extLst>
                <a:ext uri="{FF2B5EF4-FFF2-40B4-BE49-F238E27FC236}">
                  <a16:creationId xmlns:a16="http://schemas.microsoft.com/office/drawing/2014/main" id="{AB0858B5-159C-C149-99BF-B175882A5455}"/>
                </a:ext>
              </a:extLst>
            </p:cNvPr>
            <p:cNvGrpSpPr/>
            <p:nvPr/>
          </p:nvGrpSpPr>
          <p:grpSpPr>
            <a:xfrm>
              <a:off x="14001613" y="5931569"/>
              <a:ext cx="336986" cy="406265"/>
              <a:chOff x="10680837" y="3067998"/>
              <a:chExt cx="336986" cy="406265"/>
            </a:xfrm>
          </p:grpSpPr>
          <p:sp>
            <p:nvSpPr>
              <p:cNvPr id="85" name="Ellipse 84">
                <a:extLst>
                  <a:ext uri="{FF2B5EF4-FFF2-40B4-BE49-F238E27FC236}">
                    <a16:creationId xmlns:a16="http://schemas.microsoft.com/office/drawing/2014/main" id="{EDC6838D-7A83-B844-BB42-E2F489769110}"/>
                  </a:ext>
                </a:extLst>
              </p:cNvPr>
              <p:cNvSpPr/>
              <p:nvPr/>
            </p:nvSpPr>
            <p:spPr>
              <a:xfrm>
                <a:off x="10721575" y="3154040"/>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ZoneTexte 85">
                <a:extLst>
                  <a:ext uri="{FF2B5EF4-FFF2-40B4-BE49-F238E27FC236}">
                    <a16:creationId xmlns:a16="http://schemas.microsoft.com/office/drawing/2014/main" id="{39208BE1-1F64-774B-8B29-793C866136B2}"/>
                  </a:ext>
                </a:extLst>
              </p:cNvPr>
              <p:cNvSpPr txBox="1"/>
              <p:nvPr/>
            </p:nvSpPr>
            <p:spPr>
              <a:xfrm>
                <a:off x="10680837" y="3067998"/>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dirty="0">
                    <a:solidFill>
                      <a:schemeClr val="bg1"/>
                    </a:solidFill>
                    <a:latin typeface="Arial" charset="0"/>
                    <a:ea typeface="ヒラギノ角ゴ Pro W3" pitchFamily="119" charset="-128"/>
                  </a:rPr>
                  <a:t>a</a:t>
                </a:r>
                <a:endParaRPr lang="en-US" sz="900" b="1" dirty="0">
                  <a:solidFill>
                    <a:schemeClr val="bg1"/>
                  </a:solidFill>
                  <a:latin typeface="Arial" charset="0"/>
                  <a:ea typeface="ヒラギノ角ゴ Pro W3" pitchFamily="119" charset="-128"/>
                </a:endParaRPr>
              </a:p>
            </p:txBody>
          </p:sp>
        </p:grpSp>
        <p:grpSp>
          <p:nvGrpSpPr>
            <p:cNvPr id="87" name="Groupe 86">
              <a:extLst>
                <a:ext uri="{FF2B5EF4-FFF2-40B4-BE49-F238E27FC236}">
                  <a16:creationId xmlns:a16="http://schemas.microsoft.com/office/drawing/2014/main" id="{EFD091CF-CF0A-734D-BA5E-A4BD21D816BA}"/>
                </a:ext>
              </a:extLst>
            </p:cNvPr>
            <p:cNvGrpSpPr/>
            <p:nvPr/>
          </p:nvGrpSpPr>
          <p:grpSpPr>
            <a:xfrm>
              <a:off x="13649641" y="5059051"/>
              <a:ext cx="336986" cy="406265"/>
              <a:chOff x="4692739" y="4155791"/>
              <a:chExt cx="336986" cy="406265"/>
            </a:xfrm>
          </p:grpSpPr>
          <p:sp>
            <p:nvSpPr>
              <p:cNvPr id="88" name="Ellipse 87">
                <a:extLst>
                  <a:ext uri="{FF2B5EF4-FFF2-40B4-BE49-F238E27FC236}">
                    <a16:creationId xmlns:a16="http://schemas.microsoft.com/office/drawing/2014/main" id="{10D68E15-C684-8345-8184-5F4E651B93DD}"/>
                  </a:ext>
                </a:extLst>
              </p:cNvPr>
              <p:cNvSpPr/>
              <p:nvPr/>
            </p:nvSpPr>
            <p:spPr>
              <a:xfrm>
                <a:off x="4733477" y="4215329"/>
                <a:ext cx="288032" cy="28803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ZoneTexte 88">
                <a:extLst>
                  <a:ext uri="{FF2B5EF4-FFF2-40B4-BE49-F238E27FC236}">
                    <a16:creationId xmlns:a16="http://schemas.microsoft.com/office/drawing/2014/main" id="{09BCECF8-E953-9F44-9468-8386B29CDFF9}"/>
                  </a:ext>
                </a:extLst>
              </p:cNvPr>
              <p:cNvSpPr txBox="1"/>
              <p:nvPr/>
            </p:nvSpPr>
            <p:spPr>
              <a:xfrm>
                <a:off x="4692739" y="4155791"/>
                <a:ext cx="336986" cy="406265"/>
              </a:xfrm>
              <a:prstGeom prst="rect">
                <a:avLst/>
              </a:prstGeom>
              <a:noFill/>
            </p:spPr>
            <p:txBody>
              <a:bodyPr wrap="square" lIns="128016" tIns="64008" rIns="128016" bIns="64008" rtlCol="0">
                <a:spAutoFit/>
              </a:bodyPr>
              <a:lstStyle/>
              <a:p>
                <a:pPr defTabSz="653064" eaLnBrk="0" fontAlgn="base" hangingPunct="0">
                  <a:spcBef>
                    <a:spcPct val="0"/>
                  </a:spcBef>
                  <a:spcAft>
                    <a:spcPct val="0"/>
                  </a:spcAft>
                </a:pPr>
                <a:r>
                  <a:rPr lang="en-US" b="1" dirty="0">
                    <a:solidFill>
                      <a:schemeClr val="bg1"/>
                    </a:solidFill>
                    <a:latin typeface="Arial" charset="0"/>
                    <a:ea typeface="ヒラギノ角ゴ Pro W3" pitchFamily="119" charset="-128"/>
                  </a:rPr>
                  <a:t>b</a:t>
                </a:r>
                <a:endParaRPr lang="en-US" sz="900" b="1" dirty="0">
                  <a:solidFill>
                    <a:schemeClr val="bg1"/>
                  </a:solidFill>
                  <a:latin typeface="Arial" charset="0"/>
                  <a:ea typeface="ヒラギノ角ゴ Pro W3" pitchFamily="119" charset="-128"/>
                </a:endParaRPr>
              </a:p>
            </p:txBody>
          </p:sp>
        </p:grpSp>
        <p:sp>
          <p:nvSpPr>
            <p:cNvPr id="90" name="Rectangle 89">
              <a:extLst>
                <a:ext uri="{FF2B5EF4-FFF2-40B4-BE49-F238E27FC236}">
                  <a16:creationId xmlns:a16="http://schemas.microsoft.com/office/drawing/2014/main" id="{21C71610-BF97-DA4E-B4EB-8E5AB6E5FA40}"/>
                </a:ext>
              </a:extLst>
            </p:cNvPr>
            <p:cNvSpPr/>
            <p:nvPr/>
          </p:nvSpPr>
          <p:spPr>
            <a:xfrm>
              <a:off x="9207833" y="6267345"/>
              <a:ext cx="773625"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CERT</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C790DFCE-B645-294E-9292-7F09F3C0DB85}"/>
                </a:ext>
              </a:extLst>
            </p:cNvPr>
            <p:cNvSpPr/>
            <p:nvPr/>
          </p:nvSpPr>
          <p:spPr>
            <a:xfrm>
              <a:off x="9461202" y="6048682"/>
              <a:ext cx="915474"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AGENCIES</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D9E63AC4-511A-7547-BD78-4490A613B8C7}"/>
                </a:ext>
              </a:extLst>
            </p:cNvPr>
            <p:cNvSpPr/>
            <p:nvPr/>
          </p:nvSpPr>
          <p:spPr>
            <a:xfrm>
              <a:off x="9760009" y="5845797"/>
              <a:ext cx="887691"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SOC SIEM</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ADDD75F4-1ED8-E643-A401-149589A1B5D2}"/>
                </a:ext>
              </a:extLst>
            </p:cNvPr>
            <p:cNvSpPr/>
            <p:nvPr/>
          </p:nvSpPr>
          <p:spPr>
            <a:xfrm>
              <a:off x="10010072" y="5610727"/>
              <a:ext cx="1040712"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OTHER CTI</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94" name="Connecteur droit avec flèche 93">
              <a:extLst>
                <a:ext uri="{FF2B5EF4-FFF2-40B4-BE49-F238E27FC236}">
                  <a16:creationId xmlns:a16="http://schemas.microsoft.com/office/drawing/2014/main" id="{C89D49DA-0561-7343-9B85-B182C949FA79}"/>
                </a:ext>
              </a:extLst>
            </p:cNvPr>
            <p:cNvCxnSpPr>
              <a:cxnSpLocks/>
            </p:cNvCxnSpPr>
            <p:nvPr/>
          </p:nvCxnSpPr>
          <p:spPr>
            <a:xfrm>
              <a:off x="10484376" y="6283600"/>
              <a:ext cx="619647" cy="0"/>
            </a:xfrm>
            <a:prstGeom prst="straightConnector1">
              <a:avLst/>
            </a:prstGeom>
            <a:ln w="254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id="{7823FDC6-5CE2-8748-8EC7-E080343A0709}"/>
                </a:ext>
              </a:extLst>
            </p:cNvPr>
            <p:cNvSpPr/>
            <p:nvPr/>
          </p:nvSpPr>
          <p:spPr>
            <a:xfrm>
              <a:off x="9055433" y="6492315"/>
              <a:ext cx="773625"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MIPS</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E9E527E0-A95C-D84F-BF19-C9935024BB70}"/>
                </a:ext>
              </a:extLst>
            </p:cNvPr>
            <p:cNvSpPr/>
            <p:nvPr/>
          </p:nvSpPr>
          <p:spPr>
            <a:xfrm>
              <a:off x="9947291" y="6370434"/>
              <a:ext cx="955954"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(external)</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5D319BC0-FB88-074C-8A50-EFF3B6C7AB42}"/>
                </a:ext>
              </a:extLst>
            </p:cNvPr>
            <p:cNvSpPr/>
            <p:nvPr/>
          </p:nvSpPr>
          <p:spPr>
            <a:xfrm>
              <a:off x="9069569" y="6776223"/>
              <a:ext cx="1278931"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MITRE ATTACK</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2C375C53-7060-7D44-A507-0094E531183A}"/>
                </a:ext>
              </a:extLst>
            </p:cNvPr>
            <p:cNvSpPr/>
            <p:nvPr/>
          </p:nvSpPr>
          <p:spPr>
            <a:xfrm>
              <a:off x="8749009" y="7001193"/>
              <a:ext cx="1751891" cy="307777"/>
            </a:xfrm>
            <a:prstGeom prst="rect">
              <a:avLst/>
            </a:prstGeom>
          </p:spPr>
          <p:txBody>
            <a:bodyPr wrap="square">
              <a:spAutoFit/>
            </a:bodyPr>
            <a:lstStyle/>
            <a:p>
              <a:pPr algn="ctr">
                <a:spcBef>
                  <a:spcPts val="1200"/>
                </a:spcBef>
                <a:spcAft>
                  <a:spcPts val="0"/>
                </a:spcAft>
              </a:pPr>
              <a:r>
                <a:rPr lang="en-US" sz="14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CAR &amp; SIGHTINGS</a:t>
              </a:r>
              <a:endParaRPr lang="en-US" sz="1400"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9" name="ZoneTexte 98">
              <a:extLst>
                <a:ext uri="{FF2B5EF4-FFF2-40B4-BE49-F238E27FC236}">
                  <a16:creationId xmlns:a16="http://schemas.microsoft.com/office/drawing/2014/main" id="{B334E018-8491-E040-8FFA-25AA0C1F972F}"/>
                </a:ext>
              </a:extLst>
            </p:cNvPr>
            <p:cNvSpPr txBox="1"/>
            <p:nvPr/>
          </p:nvSpPr>
          <p:spPr>
            <a:xfrm>
              <a:off x="16065917" y="604541"/>
              <a:ext cx="184731" cy="369332"/>
            </a:xfrm>
            <a:prstGeom prst="rect">
              <a:avLst/>
            </a:prstGeom>
            <a:noFill/>
          </p:spPr>
          <p:txBody>
            <a:bodyPr wrap="none" rtlCol="0">
              <a:spAutoFit/>
            </a:bodyPr>
            <a:lstStyle/>
            <a:p>
              <a:endParaRPr lang="fr-FR" dirty="0"/>
            </a:p>
          </p:txBody>
        </p:sp>
      </p:grpSp>
    </p:spTree>
    <p:extLst>
      <p:ext uri="{BB962C8B-B14F-4D97-AF65-F5344CB8AC3E}">
        <p14:creationId xmlns:p14="http://schemas.microsoft.com/office/powerpoint/2010/main" val="12133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05E6D87-EE53-B244-9C68-ED4361FF2446}"/>
              </a:ext>
            </a:extLst>
          </p:cNvPr>
          <p:cNvSpPr>
            <a:spLocks noGrp="1"/>
          </p:cNvSpPr>
          <p:nvPr>
            <p:ph type="body" sz="quarter" idx="10"/>
          </p:nvPr>
        </p:nvSpPr>
        <p:spPr>
          <a:xfrm>
            <a:off x="6119664" y="1555210"/>
            <a:ext cx="11139636" cy="1066800"/>
          </a:xfrm>
        </p:spPr>
        <p:txBody>
          <a:bodyPr/>
          <a:lstStyle/>
          <a:p>
            <a:pPr>
              <a:lnSpc>
                <a:spcPct val="100000"/>
              </a:lnSpc>
            </a:pPr>
            <a:r>
              <a:rPr lang="fr-FR" dirty="0"/>
              <a:t>THE REAL THREAT :</a:t>
            </a:r>
          </a:p>
          <a:p>
            <a:pPr>
              <a:lnSpc>
                <a:spcPct val="100000"/>
              </a:lnSpc>
            </a:pPr>
            <a:r>
              <a:rPr lang="fr-FR" dirty="0"/>
              <a:t>THE REMAINING UNDETECTED VIRUS !</a:t>
            </a:r>
          </a:p>
        </p:txBody>
      </p:sp>
      <p:grpSp>
        <p:nvGrpSpPr>
          <p:cNvPr id="9" name="Groupe 8">
            <a:extLst>
              <a:ext uri="{FF2B5EF4-FFF2-40B4-BE49-F238E27FC236}">
                <a16:creationId xmlns:a16="http://schemas.microsoft.com/office/drawing/2014/main" id="{BD8CA5D3-51E4-7648-91DA-87B773BC9976}"/>
              </a:ext>
            </a:extLst>
          </p:cNvPr>
          <p:cNvGrpSpPr/>
          <p:nvPr/>
        </p:nvGrpSpPr>
        <p:grpSpPr>
          <a:xfrm>
            <a:off x="3255814" y="4423420"/>
            <a:ext cx="11776372" cy="2997200"/>
            <a:chOff x="3416300" y="3644900"/>
            <a:chExt cx="11776372" cy="2997200"/>
          </a:xfrm>
        </p:grpSpPr>
        <p:pic>
          <p:nvPicPr>
            <p:cNvPr id="4" name="Image 3">
              <a:extLst>
                <a:ext uri="{FF2B5EF4-FFF2-40B4-BE49-F238E27FC236}">
                  <a16:creationId xmlns:a16="http://schemas.microsoft.com/office/drawing/2014/main" id="{F5F71480-962B-8543-9375-F576108D38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6300" y="3644900"/>
              <a:ext cx="11455400" cy="2997200"/>
            </a:xfrm>
            <a:prstGeom prst="rect">
              <a:avLst/>
            </a:prstGeom>
          </p:spPr>
        </p:pic>
        <p:sp>
          <p:nvSpPr>
            <p:cNvPr id="6" name="Rectangle 5">
              <a:extLst>
                <a:ext uri="{FF2B5EF4-FFF2-40B4-BE49-F238E27FC236}">
                  <a16:creationId xmlns:a16="http://schemas.microsoft.com/office/drawing/2014/main" id="{5A1406B8-8FE9-AF46-A239-A775D5BDF741}"/>
                </a:ext>
              </a:extLst>
            </p:cNvPr>
            <p:cNvSpPr/>
            <p:nvPr/>
          </p:nvSpPr>
          <p:spPr>
            <a:xfrm>
              <a:off x="3599384" y="5863580"/>
              <a:ext cx="4896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369EC8C5-207B-1941-A13E-9BC75D1562E6}"/>
                </a:ext>
              </a:extLst>
            </p:cNvPr>
            <p:cNvSpPr txBox="1"/>
            <p:nvPr/>
          </p:nvSpPr>
          <p:spPr>
            <a:xfrm>
              <a:off x="3599384" y="5863580"/>
              <a:ext cx="4896544" cy="769441"/>
            </a:xfrm>
            <a:prstGeom prst="rect">
              <a:avLst/>
            </a:prstGeom>
            <a:noFill/>
          </p:spPr>
          <p:txBody>
            <a:bodyPr wrap="square" rtlCol="0">
              <a:spAutoFit/>
            </a:bodyPr>
            <a:lstStyle/>
            <a:p>
              <a:pPr algn="ctr"/>
              <a:r>
                <a:rPr lang="fr-FR" sz="4400" dirty="0">
                  <a:solidFill>
                    <a:srgbClr val="30609D"/>
                  </a:solidFill>
                  <a:latin typeface="Arial" panose="020B0604020202020204" pitchFamily="34" charset="0"/>
                  <a:ea typeface="Apple Symbols" panose="02000000000000000000" pitchFamily="2" charset="-79"/>
                  <a:cs typeface="Arial" panose="020B0604020202020204" pitchFamily="34" charset="0"/>
                </a:rPr>
                <a:t>5% OF THREATS</a:t>
              </a:r>
            </a:p>
          </p:txBody>
        </p:sp>
        <p:sp>
          <p:nvSpPr>
            <p:cNvPr id="8" name="Rectangle 7">
              <a:extLst>
                <a:ext uri="{FF2B5EF4-FFF2-40B4-BE49-F238E27FC236}">
                  <a16:creationId xmlns:a16="http://schemas.microsoft.com/office/drawing/2014/main" id="{40FAFF80-947A-1A44-9580-7D109BFE7EEA}"/>
                </a:ext>
              </a:extLst>
            </p:cNvPr>
            <p:cNvSpPr/>
            <p:nvPr/>
          </p:nvSpPr>
          <p:spPr>
            <a:xfrm>
              <a:off x="11880304" y="4351412"/>
              <a:ext cx="2847380"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365F3AA6-13FF-E44C-818F-D58729BF6824}"/>
                </a:ext>
              </a:extLst>
            </p:cNvPr>
            <p:cNvSpPr txBox="1"/>
            <p:nvPr/>
          </p:nvSpPr>
          <p:spPr>
            <a:xfrm>
              <a:off x="11880304" y="4077896"/>
              <a:ext cx="3312368" cy="1569660"/>
            </a:xfrm>
            <a:prstGeom prst="rect">
              <a:avLst/>
            </a:prstGeom>
            <a:noFill/>
          </p:spPr>
          <p:txBody>
            <a:bodyPr wrap="square" rtlCol="0">
              <a:spAutoFit/>
            </a:bodyPr>
            <a:lstStyle/>
            <a:p>
              <a:r>
                <a:rPr lang="fr-FR" sz="3200" dirty="0">
                  <a:solidFill>
                    <a:srgbClr val="9D3130"/>
                  </a:solidFill>
                  <a:latin typeface="Arial" panose="020B0604020202020204" pitchFamily="34" charset="0"/>
                  <a:ea typeface="Apple Symbols" panose="02000000000000000000" pitchFamily="2" charset="-79"/>
                  <a:cs typeface="Arial" panose="020B0604020202020204" pitchFamily="34" charset="0"/>
                </a:rPr>
                <a:t>ACCOUNTABLE </a:t>
              </a:r>
            </a:p>
            <a:p>
              <a:r>
                <a:rPr lang="fr-FR" sz="3200" dirty="0">
                  <a:solidFill>
                    <a:srgbClr val="9D3130"/>
                  </a:solidFill>
                  <a:latin typeface="Arial" panose="020B0604020202020204" pitchFamily="34" charset="0"/>
                  <a:ea typeface="Apple Symbols" panose="02000000000000000000" pitchFamily="2" charset="-79"/>
                  <a:cs typeface="Arial" panose="020B0604020202020204" pitchFamily="34" charset="0"/>
                </a:rPr>
                <a:t>OF 95% OF </a:t>
              </a:r>
            </a:p>
            <a:p>
              <a:r>
                <a:rPr lang="fr-FR" sz="3200" dirty="0">
                  <a:solidFill>
                    <a:srgbClr val="9D3130"/>
                  </a:solidFill>
                  <a:latin typeface="Arial" panose="020B0604020202020204" pitchFamily="34" charset="0"/>
                  <a:ea typeface="Apple Symbols" panose="02000000000000000000" pitchFamily="2" charset="-79"/>
                  <a:cs typeface="Arial" panose="020B0604020202020204" pitchFamily="34" charset="0"/>
                </a:rPr>
                <a:t>DAMAGES</a:t>
              </a:r>
            </a:p>
          </p:txBody>
        </p:sp>
      </p:grpSp>
      <p:sp>
        <p:nvSpPr>
          <p:cNvPr id="10" name="ZoneTexte 9">
            <a:extLst>
              <a:ext uri="{FF2B5EF4-FFF2-40B4-BE49-F238E27FC236}">
                <a16:creationId xmlns:a16="http://schemas.microsoft.com/office/drawing/2014/main" id="{A97F2EDC-49C7-F948-9AB2-FF19D139979E}"/>
              </a:ext>
            </a:extLst>
          </p:cNvPr>
          <p:cNvSpPr txBox="1"/>
          <p:nvPr/>
        </p:nvSpPr>
        <p:spPr>
          <a:xfrm>
            <a:off x="4771046" y="3673723"/>
            <a:ext cx="8424936" cy="461665"/>
          </a:xfrm>
          <a:prstGeom prst="rect">
            <a:avLst/>
          </a:prstGeom>
          <a:noFill/>
        </p:spPr>
        <p:txBody>
          <a:bodyPr wrap="square" rtlCol="0">
            <a:spAutoFit/>
          </a:bodyPr>
          <a:lstStyle/>
          <a:p>
            <a:pPr algn="ctr"/>
            <a:r>
              <a:rPr lang="fr-FR" sz="2400" dirty="0">
                <a:solidFill>
                  <a:schemeClr val="accent2"/>
                </a:solidFill>
              </a:rPr>
              <a:t>The virus do slip </a:t>
            </a:r>
            <a:r>
              <a:rPr lang="fr-FR" sz="2400" dirty="0" err="1">
                <a:solidFill>
                  <a:schemeClr val="accent2"/>
                </a:solidFill>
              </a:rPr>
              <a:t>through</a:t>
            </a:r>
            <a:r>
              <a:rPr lang="fr-FR" sz="2400" dirty="0">
                <a:solidFill>
                  <a:schemeClr val="accent2"/>
                </a:solidFill>
              </a:rPr>
              <a:t> the cracks of anti-virus… </a:t>
            </a:r>
            <a:r>
              <a:rPr lang="fr-FR" sz="2400" dirty="0" err="1">
                <a:solidFill>
                  <a:schemeClr val="accent2"/>
                </a:solidFill>
              </a:rPr>
              <a:t>always</a:t>
            </a:r>
            <a:r>
              <a:rPr lang="fr-FR" sz="2400" dirty="0">
                <a:solidFill>
                  <a:schemeClr val="accent2"/>
                </a:solidFill>
              </a:rPr>
              <a:t> </a:t>
            </a:r>
            <a:r>
              <a:rPr lang="fr-FR" sz="2400" dirty="0" err="1">
                <a:solidFill>
                  <a:schemeClr val="accent2"/>
                </a:solidFill>
              </a:rPr>
              <a:t>late</a:t>
            </a:r>
            <a:endParaRPr lang="fr-FR" sz="2400" dirty="0">
              <a:solidFill>
                <a:schemeClr val="accent2"/>
              </a:solidFill>
            </a:endParaRPr>
          </a:p>
        </p:txBody>
      </p:sp>
      <p:sp>
        <p:nvSpPr>
          <p:cNvPr id="11" name="ZoneTexte 10">
            <a:extLst>
              <a:ext uri="{FF2B5EF4-FFF2-40B4-BE49-F238E27FC236}">
                <a16:creationId xmlns:a16="http://schemas.microsoft.com/office/drawing/2014/main" id="{1CF8D20D-E81C-D340-868B-DF990A670C8B}"/>
              </a:ext>
            </a:extLst>
          </p:cNvPr>
          <p:cNvSpPr txBox="1"/>
          <p:nvPr/>
        </p:nvSpPr>
        <p:spPr>
          <a:xfrm>
            <a:off x="4653267" y="7759595"/>
            <a:ext cx="8660494" cy="1200329"/>
          </a:xfrm>
          <a:prstGeom prst="rect">
            <a:avLst/>
          </a:prstGeom>
          <a:noFill/>
        </p:spPr>
        <p:txBody>
          <a:bodyPr wrap="square" rtlCol="0">
            <a:spAutoFit/>
          </a:bodyPr>
          <a:lstStyle/>
          <a:p>
            <a:pPr algn="ctr"/>
            <a:r>
              <a:rPr lang="fr-FR" sz="3600" dirty="0" err="1">
                <a:solidFill>
                  <a:schemeClr val="accent2"/>
                </a:solidFill>
              </a:rPr>
              <a:t>What</a:t>
            </a:r>
            <a:r>
              <a:rPr lang="fr-FR" sz="3600" dirty="0">
                <a:solidFill>
                  <a:schemeClr val="accent2"/>
                </a:solidFill>
              </a:rPr>
              <a:t> are the damages and </a:t>
            </a:r>
            <a:r>
              <a:rPr lang="fr-FR" sz="3600" dirty="0" err="1">
                <a:solidFill>
                  <a:schemeClr val="accent2"/>
                </a:solidFill>
              </a:rPr>
              <a:t>residual</a:t>
            </a:r>
            <a:r>
              <a:rPr lang="fr-FR" sz="3600" dirty="0">
                <a:solidFill>
                  <a:schemeClr val="accent2"/>
                </a:solidFill>
              </a:rPr>
              <a:t> </a:t>
            </a:r>
            <a:r>
              <a:rPr lang="fr-FR" sz="3600" dirty="0" err="1">
                <a:solidFill>
                  <a:schemeClr val="accent2"/>
                </a:solidFill>
              </a:rPr>
              <a:t>risks</a:t>
            </a:r>
            <a:r>
              <a:rPr lang="fr-FR" sz="3600" dirty="0">
                <a:solidFill>
                  <a:schemeClr val="accent2"/>
                </a:solidFill>
              </a:rPr>
              <a:t> </a:t>
            </a:r>
            <a:r>
              <a:rPr lang="fr-FR" sz="3600" dirty="0" err="1">
                <a:solidFill>
                  <a:schemeClr val="accent2"/>
                </a:solidFill>
              </a:rPr>
              <a:t>according</a:t>
            </a:r>
            <a:r>
              <a:rPr lang="fr-FR" sz="3600" dirty="0">
                <a:solidFill>
                  <a:schemeClr val="accent2"/>
                </a:solidFill>
              </a:rPr>
              <a:t> to the protection </a:t>
            </a:r>
            <a:r>
              <a:rPr lang="fr-FR" sz="3600" dirty="0" err="1">
                <a:solidFill>
                  <a:schemeClr val="accent2"/>
                </a:solidFill>
              </a:rPr>
              <a:t>levels</a:t>
            </a:r>
            <a:r>
              <a:rPr lang="fr-FR" sz="3600" dirty="0">
                <a:solidFill>
                  <a:schemeClr val="accent2"/>
                </a:solidFill>
              </a:rPr>
              <a:t> ?</a:t>
            </a:r>
          </a:p>
        </p:txBody>
      </p:sp>
    </p:spTree>
    <p:extLst>
      <p:ext uri="{BB962C8B-B14F-4D97-AF65-F5344CB8AC3E}">
        <p14:creationId xmlns:p14="http://schemas.microsoft.com/office/powerpoint/2010/main" val="234482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p:txBody>
          <a:bodyPr/>
          <a:lstStyle/>
          <a:p>
            <a:r>
              <a:rPr lang="fr-FR" dirty="0"/>
              <a:t>GORILLE SOLUTIONS</a:t>
            </a:r>
          </a:p>
        </p:txBody>
      </p:sp>
      <p:sp>
        <p:nvSpPr>
          <p:cNvPr id="5" name="Espace réservé du texte 2">
            <a:extLst>
              <a:ext uri="{FF2B5EF4-FFF2-40B4-BE49-F238E27FC236}">
                <a16:creationId xmlns:a16="http://schemas.microsoft.com/office/drawing/2014/main" id="{87A7AB61-F7E9-7E4A-8264-A67E292CED06}"/>
              </a:ext>
            </a:extLst>
          </p:cNvPr>
          <p:cNvSpPr>
            <a:spLocks noGrp="1"/>
          </p:cNvSpPr>
          <p:nvPr>
            <p:ph type="body" sz="quarter" idx="11"/>
          </p:nvPr>
        </p:nvSpPr>
        <p:spPr>
          <a:xfrm>
            <a:off x="838200" y="3559324"/>
            <a:ext cx="7993808" cy="4500468"/>
          </a:xfrm>
        </p:spPr>
        <p:txBody>
          <a:bodyPr/>
          <a:lstStyle/>
          <a:p>
            <a:pPr>
              <a:buBlip>
                <a:blip r:embed="rId3"/>
              </a:buBlip>
            </a:pPr>
            <a:r>
              <a:rPr lang="fr-FR" dirty="0"/>
              <a:t>WHITE STATIONS (USB or WEB DRAG-DROP)</a:t>
            </a:r>
          </a:p>
          <a:p>
            <a:pPr marL="457200" lvl="1" indent="0">
              <a:buNone/>
            </a:pPr>
            <a:r>
              <a:rPr lang="fr-FR" sz="2400" b="1" dirty="0">
                <a:solidFill>
                  <a:schemeClr val="tx2"/>
                </a:solidFill>
              </a:rPr>
              <a:t>GORILLE CLOUD</a:t>
            </a:r>
          </a:p>
          <a:p>
            <a:pPr>
              <a:buBlip>
                <a:blip r:embed="rId3"/>
              </a:buBlip>
            </a:pPr>
            <a:r>
              <a:rPr lang="fr-FR" dirty="0"/>
              <a:t>JSON-API (</a:t>
            </a:r>
            <a:r>
              <a:rPr lang="fr-FR" dirty="0" err="1"/>
              <a:t>xEDR</a:t>
            </a:r>
            <a:r>
              <a:rPr lang="fr-FR" dirty="0"/>
              <a:t>)</a:t>
            </a:r>
          </a:p>
          <a:p>
            <a:pPr marL="457200" lvl="1" indent="0">
              <a:buNone/>
            </a:pPr>
            <a:r>
              <a:rPr lang="fr-FR" sz="2400" b="1" dirty="0">
                <a:solidFill>
                  <a:schemeClr val="tx2"/>
                </a:solidFill>
              </a:rPr>
              <a:t>GORILLE SERVER ON-PREMISE</a:t>
            </a:r>
          </a:p>
          <a:p>
            <a:pPr>
              <a:buBlip>
                <a:blip r:embed="rId3"/>
              </a:buBlip>
            </a:pPr>
            <a:r>
              <a:rPr lang="fr-FR" dirty="0"/>
              <a:t>EDR (STANDALONE)</a:t>
            </a:r>
          </a:p>
          <a:p>
            <a:pPr marL="457200" lvl="1" indent="0">
              <a:buNone/>
            </a:pPr>
            <a:r>
              <a:rPr lang="fr-FR" sz="2400" b="1" dirty="0">
                <a:solidFill>
                  <a:schemeClr val="tx2"/>
                </a:solidFill>
              </a:rPr>
              <a:t>GORILLE PATROUILLE</a:t>
            </a:r>
          </a:p>
          <a:p>
            <a:pPr>
              <a:buBlip>
                <a:blip r:embed="rId3"/>
              </a:buBlip>
            </a:pPr>
            <a:r>
              <a:rPr lang="fr-FR" dirty="0"/>
              <a:t>APPLIANCES (CUSTOMIZED)</a:t>
            </a:r>
          </a:p>
          <a:p>
            <a:pPr marL="457200" lvl="1" indent="0">
              <a:buNone/>
            </a:pPr>
            <a:r>
              <a:rPr lang="fr-FR" sz="2400" b="1" dirty="0" err="1">
                <a:solidFill>
                  <a:schemeClr val="tx2"/>
                </a:solidFill>
              </a:rPr>
              <a:t>QuarksFlow</a:t>
            </a:r>
            <a:r>
              <a:rPr lang="fr-FR" sz="2400" b="1" dirty="0">
                <a:solidFill>
                  <a:schemeClr val="tx2"/>
                </a:solidFill>
              </a:rPr>
              <a:t>, </a:t>
            </a:r>
            <a:r>
              <a:rPr lang="fr-FR" sz="2400" b="1" dirty="0" err="1">
                <a:solidFill>
                  <a:schemeClr val="tx2"/>
                </a:solidFill>
              </a:rPr>
              <a:t>Kub</a:t>
            </a:r>
            <a:r>
              <a:rPr lang="fr-FR" sz="2400" b="1" dirty="0">
                <a:solidFill>
                  <a:schemeClr val="tx2"/>
                </a:solidFill>
              </a:rPr>
              <a:t>, etc.</a:t>
            </a:r>
          </a:p>
          <a:p>
            <a:pPr>
              <a:buBlip>
                <a:blip r:embed="rId3"/>
              </a:buBlip>
            </a:pPr>
            <a:r>
              <a:rPr lang="fr-FR" dirty="0"/>
              <a:t>EXPERTS</a:t>
            </a:r>
          </a:p>
          <a:p>
            <a:pPr marL="457200" lvl="1" indent="0">
              <a:buNone/>
            </a:pPr>
            <a:r>
              <a:rPr lang="fr-FR" sz="2400" b="1" dirty="0">
                <a:solidFill>
                  <a:schemeClr val="tx2"/>
                </a:solidFill>
              </a:rPr>
              <a:t>GORILLE EXPERT</a:t>
            </a:r>
          </a:p>
          <a:p>
            <a:pPr marL="457200" lvl="1" indent="0">
              <a:buNone/>
            </a:pPr>
            <a:endParaRPr lang="fr-FR" dirty="0"/>
          </a:p>
        </p:txBody>
      </p:sp>
      <p:sp>
        <p:nvSpPr>
          <p:cNvPr id="6" name="Triangle 12">
            <a:extLst>
              <a:ext uri="{FF2B5EF4-FFF2-40B4-BE49-F238E27FC236}">
                <a16:creationId xmlns:a16="http://schemas.microsoft.com/office/drawing/2014/main" id="{CAF55624-891E-DC48-8ED1-F979AB627747}"/>
              </a:ext>
            </a:extLst>
          </p:cNvPr>
          <p:cNvSpPr/>
          <p:nvPr/>
        </p:nvSpPr>
        <p:spPr bwMode="auto">
          <a:xfrm>
            <a:off x="9704265" y="2362619"/>
            <a:ext cx="7504631" cy="6150083"/>
          </a:xfrm>
          <a:prstGeom prst="triangle">
            <a:avLst>
              <a:gd name="adj" fmla="val 48793"/>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7" name="Triangle 13">
            <a:extLst>
              <a:ext uri="{FF2B5EF4-FFF2-40B4-BE49-F238E27FC236}">
                <a16:creationId xmlns:a16="http://schemas.microsoft.com/office/drawing/2014/main" id="{AF1E8CF3-837C-F649-8801-8DFF51DF167F}"/>
              </a:ext>
            </a:extLst>
          </p:cNvPr>
          <p:cNvSpPr/>
          <p:nvPr/>
        </p:nvSpPr>
        <p:spPr bwMode="auto">
          <a:xfrm flipV="1">
            <a:off x="11615495" y="5288871"/>
            <a:ext cx="3587412" cy="3225055"/>
          </a:xfrm>
          <a:prstGeom prst="triangle">
            <a:avLst>
              <a:gd name="adj" fmla="val 51272"/>
            </a:avLst>
          </a:prstGeom>
          <a:noFill/>
          <a:ln>
            <a:solidFill>
              <a:schemeClr val="accent1"/>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8" name="Rectangle 7">
            <a:extLst>
              <a:ext uri="{FF2B5EF4-FFF2-40B4-BE49-F238E27FC236}">
                <a16:creationId xmlns:a16="http://schemas.microsoft.com/office/drawing/2014/main" id="{17CD5DA8-61CA-FC42-BFA6-D4EC0CD98053}"/>
              </a:ext>
            </a:extLst>
          </p:cNvPr>
          <p:cNvSpPr/>
          <p:nvPr/>
        </p:nvSpPr>
        <p:spPr>
          <a:xfrm>
            <a:off x="12326048" y="3808253"/>
            <a:ext cx="2016397" cy="707886"/>
          </a:xfrm>
          <a:prstGeom prst="rect">
            <a:avLst/>
          </a:prstGeom>
        </p:spPr>
        <p:txBody>
          <a:bodyPr wrap="square">
            <a:spAutoFit/>
          </a:bodyPr>
          <a:lstStyle/>
          <a:p>
            <a:pPr algn="ct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SURVEILLANCE</a:t>
            </a:r>
            <a:b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b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SOC - SIEM</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5E95C4B-4028-2F44-B367-80C264D15396}"/>
              </a:ext>
            </a:extLst>
          </p:cNvPr>
          <p:cNvSpPr/>
          <p:nvPr/>
        </p:nvSpPr>
        <p:spPr>
          <a:xfrm>
            <a:off x="10928218" y="6057138"/>
            <a:ext cx="1313319" cy="523220"/>
          </a:xfrm>
          <a:prstGeom prst="rect">
            <a:avLst/>
          </a:prstGeom>
        </p:spPr>
        <p:txBody>
          <a:bodyPr wrap="square">
            <a:spAutoFit/>
          </a:bodyPr>
          <a:lstStyle/>
          <a:p>
            <a:pPr algn="ctr">
              <a:spcBef>
                <a:spcPts val="1200"/>
              </a:spcBef>
              <a:spcAft>
                <a:spcPts val="0"/>
              </a:spcAft>
            </a:pPr>
            <a: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CTI</a:t>
            </a:r>
            <a:b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br>
            <a: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THREAT-INTEL</a:t>
            </a:r>
            <a:endParaRPr lang="en-US" sz="105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D0EDBB8A-6D69-9E45-B72C-853E98BCBF65}"/>
              </a:ext>
            </a:extLst>
          </p:cNvPr>
          <p:cNvSpPr/>
          <p:nvPr/>
        </p:nvSpPr>
        <p:spPr>
          <a:xfrm>
            <a:off x="12452819" y="4564650"/>
            <a:ext cx="1762853" cy="400110"/>
          </a:xfrm>
          <a:prstGeom prst="rect">
            <a:avLst/>
          </a:prstGeom>
        </p:spPr>
        <p:txBody>
          <a:bodyPr wrap="square">
            <a:spAutoFit/>
          </a:bodyPr>
          <a:lstStyle/>
          <a:p>
            <a:pPr algn="ctr">
              <a:spcBef>
                <a:spcPts val="1200"/>
              </a:spcBef>
              <a:spcAft>
                <a:spcPts val="0"/>
              </a:spcAft>
            </a:pPr>
            <a:r>
              <a:rPr lang="en-US" sz="20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ANALYTICS</a:t>
            </a:r>
            <a:endParaRPr lang="en-US" sz="140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AD174DC-B15F-B54C-9E71-585807E5665B}"/>
              </a:ext>
            </a:extLst>
          </p:cNvPr>
          <p:cNvSpPr/>
          <p:nvPr/>
        </p:nvSpPr>
        <p:spPr>
          <a:xfrm>
            <a:off x="13896731" y="8092450"/>
            <a:ext cx="2948975" cy="400110"/>
          </a:xfrm>
          <a:prstGeom prst="rect">
            <a:avLst/>
          </a:prstGeom>
        </p:spPr>
        <p:txBody>
          <a:bodyPr wrap="square">
            <a:spAutoFit/>
          </a:bodyPr>
          <a:lstStyle/>
          <a:p>
            <a:pPr>
              <a:spcBef>
                <a:spcPts val="1200"/>
              </a:spcBef>
              <a:spcAft>
                <a:spcPts val="0"/>
              </a:spcAft>
            </a:pPr>
            <a:r>
              <a:rPr lang="en-US" sz="2000" b="1">
                <a:solidFill>
                  <a:schemeClr val="accent1"/>
                </a:solidFill>
                <a:latin typeface="Andale Mono" panose="020B0509000000000004" pitchFamily="49" charset="0"/>
                <a:ea typeface="SimSun" panose="02010600030101010101" pitchFamily="2" charset="-122"/>
                <a:cs typeface="Times New Roman" panose="02020603050405020304" pitchFamily="18" charset="0"/>
              </a:rPr>
              <a:t>GORILLE PATROUILLE</a:t>
            </a:r>
            <a:endParaRPr lang="en-US" sz="1400">
              <a:solidFill>
                <a:schemeClr val="accent1"/>
              </a:solidFill>
              <a:latin typeface="Andale Mono" panose="020B0509000000000004" pitchFamily="49"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DAC596C-A2AF-D44D-8A44-1594E8AFE121}"/>
              </a:ext>
            </a:extLst>
          </p:cNvPr>
          <p:cNvSpPr/>
          <p:nvPr/>
        </p:nvSpPr>
        <p:spPr>
          <a:xfrm>
            <a:off x="14301128" y="7778454"/>
            <a:ext cx="1903544" cy="400110"/>
          </a:xfrm>
          <a:prstGeom prst="rect">
            <a:avLst/>
          </a:prstGeom>
        </p:spPr>
        <p:txBody>
          <a:bodyPr wrap="square">
            <a:spAutoFit/>
          </a:bodyPr>
          <a:lstStyle/>
          <a:p>
            <a:pPr algn="ctr">
              <a:spcBef>
                <a:spcPts val="1200"/>
              </a:spcBef>
              <a:spcAft>
                <a:spcPts val="0"/>
              </a:spcAft>
            </a:pPr>
            <a:r>
              <a:rPr lang="en-US" sz="2000" b="1" i="1">
                <a:solidFill>
                  <a:schemeClr val="bg1">
                    <a:lumMod val="50000"/>
                  </a:schemeClr>
                </a:solidFill>
                <a:latin typeface="Calibri Light" panose="020F0302020204030204" pitchFamily="34" charset="0"/>
                <a:ea typeface="SimSun" panose="02010600030101010101" pitchFamily="2" charset="-122"/>
                <a:cs typeface="Times New Roman" panose="02020603050405020304" pitchFamily="18" charset="0"/>
              </a:rPr>
              <a:t>EDR</a:t>
            </a:r>
            <a:endParaRPr lang="en-US" sz="2000" i="1">
              <a:solidFill>
                <a:schemeClr val="bg1">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272C00C-9964-8B43-8C34-64214B57A5DE}"/>
              </a:ext>
            </a:extLst>
          </p:cNvPr>
          <p:cNvSpPr/>
          <p:nvPr/>
        </p:nvSpPr>
        <p:spPr>
          <a:xfrm>
            <a:off x="10378623" y="6853481"/>
            <a:ext cx="2350052" cy="707886"/>
          </a:xfrm>
          <a:prstGeom prst="rect">
            <a:avLst/>
          </a:prstGeom>
        </p:spPr>
        <p:txBody>
          <a:bodyPr wrap="square">
            <a:spAutoFit/>
          </a:bodyPr>
          <a:lstStyle/>
          <a:p>
            <a:pPr algn="ctr">
              <a:spcBef>
                <a:spcPts val="1200"/>
              </a:spcBef>
              <a:spcAft>
                <a:spcPts val="0"/>
              </a:spcAft>
            </a:pPr>
            <a:r>
              <a:rPr lang="en-US" sz="2000" b="1" i="1">
                <a:solidFill>
                  <a:schemeClr val="bg1">
                    <a:lumMod val="50000"/>
                  </a:schemeClr>
                </a:solidFill>
                <a:latin typeface="Andale Mono" panose="020B0509000000000004" pitchFamily="49" charset="0"/>
                <a:ea typeface="SimSun" panose="02010600030101010101" pitchFamily="2" charset="-122"/>
                <a:cs typeface="Times New Roman" panose="02020603050405020304" pitchFamily="18" charset="0"/>
              </a:rPr>
              <a:t>APPLIANCES</a:t>
            </a:r>
            <a:br>
              <a:rPr lang="en-US" sz="2000" b="1" i="1">
                <a:solidFill>
                  <a:schemeClr val="bg1">
                    <a:lumMod val="50000"/>
                  </a:schemeClr>
                </a:solidFill>
                <a:latin typeface="Andale Mono" panose="020B0509000000000004" pitchFamily="49" charset="0"/>
                <a:ea typeface="SimSun" panose="02010600030101010101" pitchFamily="2" charset="-122"/>
                <a:cs typeface="Times New Roman" panose="02020603050405020304" pitchFamily="18" charset="0"/>
              </a:rPr>
            </a:br>
            <a:r>
              <a:rPr lang="en-US" sz="2000" b="1" i="1">
                <a:solidFill>
                  <a:schemeClr val="bg1">
                    <a:lumMod val="50000"/>
                  </a:schemeClr>
                </a:solidFill>
                <a:latin typeface="Andale Mono" panose="020B0509000000000004" pitchFamily="49" charset="0"/>
                <a:ea typeface="SimSun" panose="02010600030101010101" pitchFamily="2" charset="-122"/>
                <a:cs typeface="Times New Roman" panose="02020603050405020304" pitchFamily="18" charset="0"/>
              </a:rPr>
              <a:t>(customized)</a:t>
            </a:r>
            <a:endParaRPr lang="en-US" sz="1400" i="1">
              <a:solidFill>
                <a:schemeClr val="bg1">
                  <a:lumMod val="50000"/>
                </a:schemeClr>
              </a:solidFill>
              <a:latin typeface="Andale Mono" panose="020B0509000000000004" pitchFamily="49"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B6F8698-5421-2C4D-9344-F7E70D52F2B2}"/>
              </a:ext>
            </a:extLst>
          </p:cNvPr>
          <p:cNvSpPr/>
          <p:nvPr/>
        </p:nvSpPr>
        <p:spPr>
          <a:xfrm>
            <a:off x="14149223" y="7464202"/>
            <a:ext cx="2244131" cy="400110"/>
          </a:xfrm>
          <a:prstGeom prst="rect">
            <a:avLst/>
          </a:prstGeom>
        </p:spPr>
        <p:txBody>
          <a:bodyPr wrap="square">
            <a:spAutoFit/>
          </a:bodyPr>
          <a:lstStyle/>
          <a:p>
            <a:pPr algn="ctr">
              <a:spcBef>
                <a:spcPts val="1200"/>
              </a:spcBef>
              <a:spcAft>
                <a:spcPts val="0"/>
              </a:spcAft>
            </a:pPr>
            <a:r>
              <a:rPr lang="en-US" sz="2000" b="1">
                <a:solidFill>
                  <a:schemeClr val="accent1"/>
                </a:solidFill>
                <a:latin typeface="Andale Mono" panose="020B0509000000000004" pitchFamily="49" charset="0"/>
                <a:ea typeface="SimSun" panose="02010600030101010101" pitchFamily="2" charset="-122"/>
                <a:cs typeface="Times New Roman" panose="02020603050405020304" pitchFamily="18" charset="0"/>
              </a:rPr>
              <a:t>GORILLE CLOUD</a:t>
            </a:r>
            <a:endParaRPr lang="en-US" sz="1400">
              <a:solidFill>
                <a:schemeClr val="accent1"/>
              </a:solidFill>
              <a:latin typeface="Andale Mono" panose="020B0509000000000004" pitchFamily="49"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CDA54AE-856D-814C-9AEC-10F37C4A6567}"/>
              </a:ext>
            </a:extLst>
          </p:cNvPr>
          <p:cNvSpPr/>
          <p:nvPr/>
        </p:nvSpPr>
        <p:spPr>
          <a:xfrm>
            <a:off x="14168277" y="7022758"/>
            <a:ext cx="2227397" cy="400110"/>
          </a:xfrm>
          <a:prstGeom prst="rect">
            <a:avLst/>
          </a:prstGeom>
        </p:spPr>
        <p:txBody>
          <a:bodyPr wrap="square">
            <a:spAutoFit/>
          </a:bodyPr>
          <a:lstStyle/>
          <a:p>
            <a:pPr>
              <a:spcBef>
                <a:spcPts val="1200"/>
              </a:spcBef>
              <a:spcAft>
                <a:spcPts val="0"/>
              </a:spcAft>
            </a:pPr>
            <a:r>
              <a:rPr lang="en-US" sz="2000" b="1" i="1">
                <a:solidFill>
                  <a:schemeClr val="bg1">
                    <a:lumMod val="50000"/>
                  </a:schemeClr>
                </a:solidFill>
                <a:latin typeface="Andale Mono" panose="020B0509000000000004" pitchFamily="49" charset="0"/>
                <a:ea typeface="SimSun" panose="02010600030101010101" pitchFamily="2" charset="-122"/>
                <a:cs typeface="Times New Roman" panose="02020603050405020304" pitchFamily="18" charset="0"/>
              </a:rPr>
              <a:t>WHITE STATION</a:t>
            </a:r>
            <a:endParaRPr lang="en-US" sz="2000" i="1">
              <a:solidFill>
                <a:schemeClr val="bg1">
                  <a:lumMod val="50000"/>
                </a:schemeClr>
              </a:solidFill>
              <a:latin typeface="Andale Mono" panose="020B0509000000000004" pitchFamily="49"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2E67036-6C8C-D146-97DC-44956FFE63BD}"/>
              </a:ext>
            </a:extLst>
          </p:cNvPr>
          <p:cNvSpPr/>
          <p:nvPr/>
        </p:nvSpPr>
        <p:spPr>
          <a:xfrm>
            <a:off x="10342897" y="7518172"/>
            <a:ext cx="2365492" cy="400110"/>
          </a:xfrm>
          <a:prstGeom prst="rect">
            <a:avLst/>
          </a:prstGeom>
        </p:spPr>
        <p:txBody>
          <a:bodyPr wrap="square">
            <a:spAutoFit/>
          </a:bodyPr>
          <a:lstStyle/>
          <a:p>
            <a:pPr algn="ctr">
              <a:spcBef>
                <a:spcPts val="1200"/>
              </a:spcBef>
              <a:spcAft>
                <a:spcPts val="0"/>
              </a:spcAft>
            </a:pPr>
            <a:r>
              <a:rPr lang="en-US" sz="2000" b="1">
                <a:solidFill>
                  <a:schemeClr val="accent1"/>
                </a:solidFill>
                <a:latin typeface="Andale Mono" panose="020B0509000000000004" pitchFamily="49" charset="0"/>
                <a:ea typeface="SimSun" panose="02010600030101010101" pitchFamily="2" charset="-122"/>
                <a:cs typeface="Times New Roman" panose="02020603050405020304" pitchFamily="18" charset="0"/>
              </a:rPr>
              <a:t>GORILLE - KUB</a:t>
            </a:r>
            <a:endParaRPr lang="en-US" sz="1400" b="1">
              <a:solidFill>
                <a:schemeClr val="accent1"/>
              </a:solidFill>
              <a:latin typeface="Andale Mono" panose="020B0509000000000004" pitchFamily="49"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FEEC89D-2922-354F-AE2E-146EE099B252}"/>
              </a:ext>
            </a:extLst>
          </p:cNvPr>
          <p:cNvSpPr/>
          <p:nvPr/>
        </p:nvSpPr>
        <p:spPr>
          <a:xfrm>
            <a:off x="9704265" y="8127766"/>
            <a:ext cx="3587412" cy="400110"/>
          </a:xfrm>
          <a:prstGeom prst="rect">
            <a:avLst/>
          </a:prstGeom>
        </p:spPr>
        <p:txBody>
          <a:bodyPr wrap="square">
            <a:spAutoFit/>
          </a:bodyPr>
          <a:lstStyle/>
          <a:p>
            <a:pPr algn="ctr">
              <a:spcBef>
                <a:spcPts val="1200"/>
              </a:spcBef>
              <a:spcAft>
                <a:spcPts val="0"/>
              </a:spcAft>
            </a:pPr>
            <a:r>
              <a:rPr lang="en-US" sz="2000" b="1">
                <a:solidFill>
                  <a:schemeClr val="accent1"/>
                </a:solidFill>
                <a:latin typeface="Andale Mono" panose="020B0509000000000004" pitchFamily="49" charset="0"/>
                <a:ea typeface="SimSun" panose="02010600030101010101" pitchFamily="2" charset="-122"/>
                <a:cs typeface="Times New Roman" panose="02020603050405020304" pitchFamily="18" charset="0"/>
              </a:rPr>
              <a:t>GORILLE - QUARKSFLOW</a:t>
            </a:r>
            <a:endParaRPr lang="en-US" sz="1400">
              <a:solidFill>
                <a:schemeClr val="accent1"/>
              </a:solidFill>
              <a:latin typeface="Andale Mono" panose="020B0509000000000004" pitchFamily="49"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AB414821-1EEC-CA4D-ABD8-C453BA7DA939}"/>
              </a:ext>
            </a:extLst>
          </p:cNvPr>
          <p:cNvSpPr/>
          <p:nvPr/>
        </p:nvSpPr>
        <p:spPr>
          <a:xfrm>
            <a:off x="14596241" y="6202284"/>
            <a:ext cx="1313319" cy="307777"/>
          </a:xfrm>
          <a:prstGeom prst="rect">
            <a:avLst/>
          </a:prstGeom>
        </p:spPr>
        <p:txBody>
          <a:bodyPr wrap="square">
            <a:spAutoFit/>
          </a:bodyPr>
          <a:lstStyle/>
          <a:p>
            <a:pPr algn="ctr">
              <a:spcBef>
                <a:spcPts val="1200"/>
              </a:spcBef>
              <a:spcAft>
                <a:spcPts val="0"/>
              </a:spcAft>
            </a:pPr>
            <a:r>
              <a:rPr lang="en-US" sz="1400" b="1">
                <a:solidFill>
                  <a:schemeClr val="accent1"/>
                </a:solidFill>
                <a:latin typeface="Calibri Light" panose="020F0302020204030204" pitchFamily="34" charset="0"/>
                <a:ea typeface="SimSun" panose="02010600030101010101" pitchFamily="2" charset="-122"/>
                <a:cs typeface="Times New Roman" panose="02020603050405020304" pitchFamily="18" charset="0"/>
              </a:rPr>
              <a:t>DETECTION</a:t>
            </a:r>
            <a:endParaRPr lang="en-US" sz="105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1A8F4C4-48CC-D74A-9170-85B39400D073}"/>
              </a:ext>
            </a:extLst>
          </p:cNvPr>
          <p:cNvSpPr/>
          <p:nvPr/>
        </p:nvSpPr>
        <p:spPr>
          <a:xfrm>
            <a:off x="10292101" y="7844740"/>
            <a:ext cx="2731032" cy="400110"/>
          </a:xfrm>
          <a:prstGeom prst="rect">
            <a:avLst/>
          </a:prstGeom>
        </p:spPr>
        <p:txBody>
          <a:bodyPr wrap="square">
            <a:spAutoFit/>
          </a:bodyPr>
          <a:lstStyle/>
          <a:p>
            <a:pPr algn="ctr">
              <a:spcBef>
                <a:spcPts val="1200"/>
              </a:spcBef>
              <a:spcAft>
                <a:spcPts val="0"/>
              </a:spcAft>
            </a:pPr>
            <a:r>
              <a:rPr lang="en-US" sz="2000" b="1">
                <a:solidFill>
                  <a:schemeClr val="accent1"/>
                </a:solidFill>
                <a:latin typeface="Andale Mono" panose="020B0509000000000004" pitchFamily="49" charset="0"/>
                <a:ea typeface="SimSun" panose="02010600030101010101" pitchFamily="2" charset="-122"/>
                <a:cs typeface="Times New Roman" panose="02020603050405020304" pitchFamily="18" charset="0"/>
              </a:rPr>
              <a:t>GORILLE - EXPERT</a:t>
            </a:r>
            <a:endParaRPr lang="en-US" sz="1400" b="1">
              <a:solidFill>
                <a:schemeClr val="accent1"/>
              </a:solidFill>
              <a:latin typeface="Andale Mono" panose="020B0509000000000004" pitchFamily="49"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92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AF1CC8E-5CD3-4A44-94DD-CE372222DF98}"/>
              </a:ext>
            </a:extLst>
          </p:cNvPr>
          <p:cNvSpPr>
            <a:spLocks noGrp="1"/>
          </p:cNvSpPr>
          <p:nvPr>
            <p:ph type="body" sz="quarter" idx="11"/>
          </p:nvPr>
        </p:nvSpPr>
        <p:spPr>
          <a:xfrm>
            <a:off x="1882181" y="554658"/>
            <a:ext cx="16256046" cy="1060450"/>
          </a:xfrm>
        </p:spPr>
        <p:txBody>
          <a:bodyPr/>
          <a:lstStyle/>
          <a:p>
            <a:r>
              <a:rPr lang="fr-FR" sz="4800" dirty="0"/>
              <a:t>GORILLE WITHIN THE THREAT-INTEL SYSTEM</a:t>
            </a:r>
          </a:p>
        </p:txBody>
      </p:sp>
      <p:sp>
        <p:nvSpPr>
          <p:cNvPr id="3" name="Espace réservé du texte 2">
            <a:extLst>
              <a:ext uri="{FF2B5EF4-FFF2-40B4-BE49-F238E27FC236}">
                <a16:creationId xmlns:a16="http://schemas.microsoft.com/office/drawing/2014/main" id="{706119F9-B8B4-6D4F-956C-72E1F601B092}"/>
              </a:ext>
            </a:extLst>
          </p:cNvPr>
          <p:cNvSpPr>
            <a:spLocks noGrp="1"/>
          </p:cNvSpPr>
          <p:nvPr>
            <p:ph type="body" sz="quarter" idx="12"/>
          </p:nvPr>
        </p:nvSpPr>
        <p:spPr/>
        <p:txBody>
          <a:bodyPr/>
          <a:lstStyle/>
          <a:p>
            <a:r>
              <a:rPr lang="fr-FR" dirty="0"/>
              <a:t>#1 </a:t>
            </a:r>
            <a:r>
              <a:rPr lang="fr-FR" dirty="0" err="1"/>
              <a:t>xDR</a:t>
            </a:r>
            <a:endParaRPr lang="fr-FR" dirty="0"/>
          </a:p>
        </p:txBody>
      </p:sp>
      <p:sp>
        <p:nvSpPr>
          <p:cNvPr id="4" name="Espace réservé du texte 3">
            <a:extLst>
              <a:ext uri="{FF2B5EF4-FFF2-40B4-BE49-F238E27FC236}">
                <a16:creationId xmlns:a16="http://schemas.microsoft.com/office/drawing/2014/main" id="{73A3EF3C-0EAC-1547-9D92-6F2D75D76BE7}"/>
              </a:ext>
            </a:extLst>
          </p:cNvPr>
          <p:cNvSpPr>
            <a:spLocks noGrp="1"/>
          </p:cNvSpPr>
          <p:nvPr>
            <p:ph type="body" sz="quarter" idx="13"/>
          </p:nvPr>
        </p:nvSpPr>
        <p:spPr/>
        <p:txBody>
          <a:bodyPr/>
          <a:lstStyle/>
          <a:p>
            <a:r>
              <a:rPr lang="fr-FR" dirty="0"/>
              <a:t>#2 MALWARE</a:t>
            </a:r>
          </a:p>
        </p:txBody>
      </p:sp>
      <p:sp>
        <p:nvSpPr>
          <p:cNvPr id="5" name="Espace réservé du texte 4">
            <a:extLst>
              <a:ext uri="{FF2B5EF4-FFF2-40B4-BE49-F238E27FC236}">
                <a16:creationId xmlns:a16="http://schemas.microsoft.com/office/drawing/2014/main" id="{59FD1F3E-6D3F-B243-A3FE-E20ADEF5AC00}"/>
              </a:ext>
            </a:extLst>
          </p:cNvPr>
          <p:cNvSpPr>
            <a:spLocks noGrp="1"/>
          </p:cNvSpPr>
          <p:nvPr>
            <p:ph type="body" sz="quarter" idx="14"/>
          </p:nvPr>
        </p:nvSpPr>
        <p:spPr/>
        <p:txBody>
          <a:bodyPr/>
          <a:lstStyle/>
          <a:p>
            <a:r>
              <a:rPr lang="fr-FR" dirty="0"/>
              <a:t>#3 ATTACKS</a:t>
            </a:r>
          </a:p>
        </p:txBody>
      </p:sp>
      <p:sp>
        <p:nvSpPr>
          <p:cNvPr id="6" name="Espace réservé du texte 5">
            <a:extLst>
              <a:ext uri="{FF2B5EF4-FFF2-40B4-BE49-F238E27FC236}">
                <a16:creationId xmlns:a16="http://schemas.microsoft.com/office/drawing/2014/main" id="{BDAA6C31-3370-3440-B54A-5CF7986F0C57}"/>
              </a:ext>
            </a:extLst>
          </p:cNvPr>
          <p:cNvSpPr>
            <a:spLocks noGrp="1"/>
          </p:cNvSpPr>
          <p:nvPr>
            <p:ph type="body" sz="quarter" idx="15"/>
          </p:nvPr>
        </p:nvSpPr>
        <p:spPr/>
        <p:txBody>
          <a:bodyPr/>
          <a:lstStyle/>
          <a:p>
            <a:r>
              <a:rPr lang="fr-FR" dirty="0"/>
              <a:t>#4 OPERATIONS</a:t>
            </a:r>
          </a:p>
        </p:txBody>
      </p:sp>
      <p:sp>
        <p:nvSpPr>
          <p:cNvPr id="7" name="Espace réservé du texte 6">
            <a:extLst>
              <a:ext uri="{FF2B5EF4-FFF2-40B4-BE49-F238E27FC236}">
                <a16:creationId xmlns:a16="http://schemas.microsoft.com/office/drawing/2014/main" id="{A1B4D15C-BDED-B844-A022-7EB60443C965}"/>
              </a:ext>
            </a:extLst>
          </p:cNvPr>
          <p:cNvSpPr>
            <a:spLocks noGrp="1"/>
          </p:cNvSpPr>
          <p:nvPr>
            <p:ph type="body" sz="quarter" idx="16"/>
          </p:nvPr>
        </p:nvSpPr>
        <p:spPr>
          <a:xfrm>
            <a:off x="2109046" y="4207396"/>
            <a:ext cx="3040798" cy="3083765"/>
          </a:xfrm>
        </p:spPr>
        <p:txBody>
          <a:bodyPr/>
          <a:lstStyle/>
          <a:p>
            <a:pPr marL="0" indent="0">
              <a:buNone/>
            </a:pPr>
            <a:r>
              <a:rPr lang="fr-FR" dirty="0"/>
              <a:t>SUSPICIOUS FILE</a:t>
            </a:r>
          </a:p>
          <a:p>
            <a:r>
              <a:rPr lang="fr-FR" sz="1600" dirty="0" err="1"/>
              <a:t>Behavior</a:t>
            </a:r>
            <a:endParaRPr lang="fr-FR" sz="1600" dirty="0"/>
          </a:p>
          <a:p>
            <a:r>
              <a:rPr lang="fr-FR" sz="1600" dirty="0"/>
              <a:t>AI</a:t>
            </a:r>
          </a:p>
          <a:p>
            <a:r>
              <a:rPr lang="fr-FR" sz="1600" dirty="0"/>
              <a:t>LOG</a:t>
            </a:r>
          </a:p>
          <a:p>
            <a:r>
              <a:rPr lang="fr-FR" sz="1600" dirty="0"/>
              <a:t>FIRST ANALYSIS</a:t>
            </a:r>
          </a:p>
          <a:p>
            <a:r>
              <a:rPr lang="fr-FR" sz="1600" dirty="0"/>
              <a:t>STATIC ANALYSIS</a:t>
            </a:r>
          </a:p>
          <a:p>
            <a:r>
              <a:rPr lang="fr-FR" sz="1600" dirty="0"/>
              <a:t>KNOWLEDGE</a:t>
            </a:r>
            <a:endParaRPr lang="fr-FR" dirty="0"/>
          </a:p>
        </p:txBody>
      </p:sp>
      <p:sp>
        <p:nvSpPr>
          <p:cNvPr id="8" name="Espace réservé du texte 7">
            <a:extLst>
              <a:ext uri="{FF2B5EF4-FFF2-40B4-BE49-F238E27FC236}">
                <a16:creationId xmlns:a16="http://schemas.microsoft.com/office/drawing/2014/main" id="{2D5638DE-3A86-F448-97C1-3A9B8A210FF2}"/>
              </a:ext>
            </a:extLst>
          </p:cNvPr>
          <p:cNvSpPr>
            <a:spLocks noGrp="1"/>
          </p:cNvSpPr>
          <p:nvPr>
            <p:ph type="body" sz="quarter" idx="17"/>
          </p:nvPr>
        </p:nvSpPr>
        <p:spPr>
          <a:xfrm>
            <a:off x="6103201" y="4212747"/>
            <a:ext cx="3143295" cy="3083765"/>
          </a:xfrm>
        </p:spPr>
        <p:txBody>
          <a:bodyPr/>
          <a:lstStyle/>
          <a:p>
            <a:pPr marL="0" indent="0">
              <a:buNone/>
            </a:pPr>
            <a:r>
              <a:rPr lang="fr-FR" dirty="0"/>
              <a:t>COMPREHENSIVE CHARACTERIZATION OF THE THREAT (MALWARE)</a:t>
            </a:r>
          </a:p>
          <a:p>
            <a:r>
              <a:rPr lang="fr-FR" sz="1600" dirty="0" err="1"/>
              <a:t>Morphological</a:t>
            </a:r>
            <a:r>
              <a:rPr lang="fr-FR" sz="1600" dirty="0"/>
              <a:t> </a:t>
            </a:r>
            <a:r>
              <a:rPr lang="fr-FR" sz="1600" dirty="0" err="1"/>
              <a:t>analysis</a:t>
            </a:r>
            <a:endParaRPr lang="fr-FR" sz="1600" dirty="0"/>
          </a:p>
          <a:p>
            <a:r>
              <a:rPr lang="fr-FR" sz="1600" dirty="0" err="1"/>
              <a:t>Static</a:t>
            </a:r>
            <a:r>
              <a:rPr lang="fr-FR" sz="1600" dirty="0"/>
              <a:t> </a:t>
            </a:r>
            <a:r>
              <a:rPr lang="fr-FR" sz="1600" dirty="0" err="1"/>
              <a:t>analysis</a:t>
            </a:r>
            <a:endParaRPr lang="fr-FR" sz="1600" dirty="0"/>
          </a:p>
          <a:p>
            <a:r>
              <a:rPr lang="fr-FR" sz="1600" dirty="0"/>
              <a:t>White-</a:t>
            </a:r>
            <a:r>
              <a:rPr lang="fr-FR" sz="1600" dirty="0" err="1"/>
              <a:t>list</a:t>
            </a:r>
            <a:endParaRPr lang="fr-FR" sz="1600" dirty="0"/>
          </a:p>
          <a:p>
            <a:r>
              <a:rPr lang="fr-FR" sz="1600" dirty="0"/>
              <a:t>Black-</a:t>
            </a:r>
            <a:r>
              <a:rPr lang="fr-FR" sz="1600" dirty="0" err="1"/>
              <a:t>list</a:t>
            </a:r>
            <a:endParaRPr lang="fr-FR" sz="1600" dirty="0"/>
          </a:p>
          <a:p>
            <a:r>
              <a:rPr lang="fr-FR" sz="1600" dirty="0" err="1"/>
              <a:t>Family</a:t>
            </a:r>
            <a:r>
              <a:rPr lang="fr-FR" sz="1600" dirty="0"/>
              <a:t> </a:t>
            </a:r>
            <a:r>
              <a:rPr lang="fr-FR" sz="1600" dirty="0" err="1"/>
              <a:t>analysis</a:t>
            </a:r>
            <a:r>
              <a:rPr lang="fr-FR" sz="1600" dirty="0"/>
              <a:t> (variant identification and attribution </a:t>
            </a:r>
            <a:r>
              <a:rPr lang="fr-FR" sz="1600" dirty="0" err="1"/>
              <a:t>search</a:t>
            </a:r>
            <a:r>
              <a:rPr lang="fr-FR" sz="1600" dirty="0"/>
              <a:t>)</a:t>
            </a:r>
          </a:p>
        </p:txBody>
      </p:sp>
      <p:sp>
        <p:nvSpPr>
          <p:cNvPr id="9" name="Espace réservé du texte 8">
            <a:extLst>
              <a:ext uri="{FF2B5EF4-FFF2-40B4-BE49-F238E27FC236}">
                <a16:creationId xmlns:a16="http://schemas.microsoft.com/office/drawing/2014/main" id="{641EBA19-90D2-A74D-BE8F-8C73B3DF4EF5}"/>
              </a:ext>
            </a:extLst>
          </p:cNvPr>
          <p:cNvSpPr>
            <a:spLocks noGrp="1"/>
          </p:cNvSpPr>
          <p:nvPr>
            <p:ph type="body" sz="quarter" idx="18"/>
          </p:nvPr>
        </p:nvSpPr>
        <p:spPr>
          <a:xfrm>
            <a:off x="10061452" y="4212747"/>
            <a:ext cx="3040798" cy="3083765"/>
          </a:xfrm>
        </p:spPr>
        <p:txBody>
          <a:bodyPr/>
          <a:lstStyle/>
          <a:p>
            <a:pPr marL="0" indent="0">
              <a:buNone/>
            </a:pPr>
            <a:r>
              <a:rPr lang="fr-FR" dirty="0"/>
              <a:t>CHARACTERIZATION OF THE ATTACK</a:t>
            </a:r>
          </a:p>
          <a:p>
            <a:pPr marL="0" indent="0">
              <a:buNone/>
            </a:pPr>
            <a:endParaRPr lang="fr-FR" sz="100" dirty="0"/>
          </a:p>
          <a:p>
            <a:pPr>
              <a:spcBef>
                <a:spcPts val="432"/>
              </a:spcBef>
            </a:pPr>
            <a:r>
              <a:rPr lang="fr-FR" sz="1600" dirty="0"/>
              <a:t>Web, open source</a:t>
            </a:r>
          </a:p>
          <a:p>
            <a:pPr>
              <a:spcBef>
                <a:spcPts val="432"/>
              </a:spcBef>
            </a:pPr>
            <a:r>
              <a:rPr lang="fr-FR" sz="1600" dirty="0"/>
              <a:t>Editor</a:t>
            </a:r>
          </a:p>
          <a:p>
            <a:pPr>
              <a:spcBef>
                <a:spcPts val="432"/>
              </a:spcBef>
            </a:pPr>
            <a:r>
              <a:rPr lang="fr-FR" sz="1600" dirty="0" err="1"/>
              <a:t>Database</a:t>
            </a:r>
            <a:endParaRPr lang="fr-FR" sz="1600" dirty="0"/>
          </a:p>
          <a:p>
            <a:pPr>
              <a:spcBef>
                <a:spcPts val="432"/>
              </a:spcBef>
            </a:pPr>
            <a:r>
              <a:rPr lang="fr-FR" sz="1600" dirty="0"/>
              <a:t>Knowledge </a:t>
            </a:r>
            <a:r>
              <a:rPr lang="fr-FR" sz="1600" dirty="0" err="1"/>
              <a:t>database</a:t>
            </a:r>
            <a:endParaRPr lang="fr-FR" sz="1600" dirty="0"/>
          </a:p>
          <a:p>
            <a:pPr>
              <a:spcBef>
                <a:spcPts val="432"/>
              </a:spcBef>
            </a:pPr>
            <a:r>
              <a:rPr lang="fr-FR" sz="1600" dirty="0"/>
              <a:t>LOG</a:t>
            </a:r>
          </a:p>
          <a:p>
            <a:pPr>
              <a:spcBef>
                <a:spcPts val="432"/>
              </a:spcBef>
            </a:pPr>
            <a:r>
              <a:rPr lang="fr-FR" sz="1600" dirty="0"/>
              <a:t>IOC</a:t>
            </a:r>
          </a:p>
          <a:p>
            <a:pPr>
              <a:spcBef>
                <a:spcPts val="432"/>
              </a:spcBef>
            </a:pPr>
            <a:r>
              <a:rPr lang="fr-FR" sz="1600" dirty="0" err="1"/>
              <a:t>Correlations</a:t>
            </a:r>
            <a:endParaRPr lang="fr-FR" sz="1600" dirty="0"/>
          </a:p>
          <a:p>
            <a:pPr>
              <a:spcBef>
                <a:spcPts val="432"/>
              </a:spcBef>
            </a:pPr>
            <a:r>
              <a:rPr lang="fr-FR" sz="1600" dirty="0"/>
              <a:t>C2, </a:t>
            </a:r>
            <a:r>
              <a:rPr lang="fr-FR" sz="1600" dirty="0" err="1"/>
              <a:t>Botnet</a:t>
            </a:r>
            <a:endParaRPr lang="fr-FR" sz="1600" dirty="0"/>
          </a:p>
          <a:p>
            <a:pPr>
              <a:spcBef>
                <a:spcPts val="432"/>
              </a:spcBef>
            </a:pPr>
            <a:r>
              <a:rPr lang="fr-FR" sz="1600" dirty="0" err="1"/>
              <a:t>Payload</a:t>
            </a:r>
            <a:r>
              <a:rPr lang="fr-FR" sz="1600" dirty="0"/>
              <a:t> nature</a:t>
            </a:r>
          </a:p>
          <a:p>
            <a:pPr>
              <a:spcBef>
                <a:spcPts val="432"/>
              </a:spcBef>
            </a:pPr>
            <a:r>
              <a:rPr lang="fr-FR" sz="1600" dirty="0" err="1"/>
              <a:t>Features</a:t>
            </a:r>
            <a:endParaRPr lang="fr-FR" sz="1600" dirty="0"/>
          </a:p>
          <a:p>
            <a:pPr>
              <a:spcBef>
                <a:spcPts val="432"/>
              </a:spcBef>
            </a:pPr>
            <a:r>
              <a:rPr lang="fr-FR" sz="1600" dirty="0"/>
              <a:t>Modus operandi</a:t>
            </a:r>
          </a:p>
        </p:txBody>
      </p:sp>
      <p:sp>
        <p:nvSpPr>
          <p:cNvPr id="10" name="Espace réservé du texte 9">
            <a:extLst>
              <a:ext uri="{FF2B5EF4-FFF2-40B4-BE49-F238E27FC236}">
                <a16:creationId xmlns:a16="http://schemas.microsoft.com/office/drawing/2014/main" id="{ABD82DAE-3124-3146-B9F1-3DC88F773936}"/>
              </a:ext>
            </a:extLst>
          </p:cNvPr>
          <p:cNvSpPr>
            <a:spLocks noGrp="1"/>
          </p:cNvSpPr>
          <p:nvPr>
            <p:ph type="body" sz="quarter" idx="19"/>
          </p:nvPr>
        </p:nvSpPr>
        <p:spPr>
          <a:xfrm>
            <a:off x="14018050" y="4207396"/>
            <a:ext cx="3040798" cy="3083765"/>
          </a:xfrm>
        </p:spPr>
        <p:txBody>
          <a:bodyPr/>
          <a:lstStyle/>
          <a:p>
            <a:pPr marL="0" indent="0">
              <a:buNone/>
            </a:pPr>
            <a:r>
              <a:rPr lang="fr-FR" dirty="0"/>
              <a:t>NETWORK ENDPOINTS RESTORE QUARANTINE</a:t>
            </a:r>
          </a:p>
          <a:p>
            <a:r>
              <a:rPr lang="fr-FR" sz="1600" dirty="0" err="1"/>
              <a:t>Quarantine</a:t>
            </a:r>
            <a:endParaRPr lang="fr-FR" sz="1600" dirty="0"/>
          </a:p>
          <a:p>
            <a:r>
              <a:rPr lang="fr-FR" sz="1600" dirty="0"/>
              <a:t>Data, App restore (BCP)</a:t>
            </a:r>
          </a:p>
          <a:p>
            <a:r>
              <a:rPr lang="fr-FR" sz="1600" dirty="0"/>
              <a:t>Networks segment</a:t>
            </a:r>
          </a:p>
          <a:p>
            <a:r>
              <a:rPr lang="fr-FR" sz="1600" dirty="0" err="1"/>
              <a:t>Filters</a:t>
            </a:r>
            <a:r>
              <a:rPr lang="fr-FR" sz="1600" dirty="0"/>
              <a:t> changes</a:t>
            </a:r>
          </a:p>
          <a:p>
            <a:r>
              <a:rPr lang="fr-FR" sz="1600" dirty="0" err="1"/>
              <a:t>Credentials</a:t>
            </a:r>
            <a:r>
              <a:rPr lang="fr-FR" sz="1600" dirty="0"/>
              <a:t> changes</a:t>
            </a:r>
          </a:p>
        </p:txBody>
      </p:sp>
      <p:cxnSp>
        <p:nvCxnSpPr>
          <p:cNvPr id="12" name="Connecteur droit 11">
            <a:extLst>
              <a:ext uri="{FF2B5EF4-FFF2-40B4-BE49-F238E27FC236}">
                <a16:creationId xmlns:a16="http://schemas.microsoft.com/office/drawing/2014/main" id="{31657CB6-6FEC-2A4E-8D25-0B86037A2C74}"/>
              </a:ext>
            </a:extLst>
          </p:cNvPr>
          <p:cNvCxnSpPr/>
          <p:nvPr/>
        </p:nvCxnSpPr>
        <p:spPr>
          <a:xfrm>
            <a:off x="1882181" y="2263180"/>
            <a:ext cx="115102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3">
            <a:extLst>
              <a:ext uri="{FF2B5EF4-FFF2-40B4-BE49-F238E27FC236}">
                <a16:creationId xmlns:a16="http://schemas.microsoft.com/office/drawing/2014/main" id="{CEB1800C-E942-1648-8AF9-2F56B6652AC8}"/>
              </a:ext>
            </a:extLst>
          </p:cNvPr>
          <p:cNvSpPr txBox="1">
            <a:spLocks/>
          </p:cNvSpPr>
          <p:nvPr/>
        </p:nvSpPr>
        <p:spPr>
          <a:xfrm>
            <a:off x="6541866" y="1687116"/>
            <a:ext cx="2265964" cy="539028"/>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dirty="0">
                <a:solidFill>
                  <a:schemeClr val="tx2"/>
                </a:solidFill>
              </a:rPr>
              <a:t>DETECTION</a:t>
            </a:r>
          </a:p>
        </p:txBody>
      </p:sp>
      <p:cxnSp>
        <p:nvCxnSpPr>
          <p:cNvPr id="15" name="Connecteur droit 14">
            <a:extLst>
              <a:ext uri="{FF2B5EF4-FFF2-40B4-BE49-F238E27FC236}">
                <a16:creationId xmlns:a16="http://schemas.microsoft.com/office/drawing/2014/main" id="{79EEC67E-AB24-7745-85C6-E9BC52DF891D}"/>
              </a:ext>
            </a:extLst>
          </p:cNvPr>
          <p:cNvCxnSpPr/>
          <p:nvPr/>
        </p:nvCxnSpPr>
        <p:spPr>
          <a:xfrm>
            <a:off x="13752512" y="2263180"/>
            <a:ext cx="3600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Espace réservé du texte 3">
            <a:extLst>
              <a:ext uri="{FF2B5EF4-FFF2-40B4-BE49-F238E27FC236}">
                <a16:creationId xmlns:a16="http://schemas.microsoft.com/office/drawing/2014/main" id="{47770CA3-03B0-294E-90B1-78BC44E431B9}"/>
              </a:ext>
            </a:extLst>
          </p:cNvPr>
          <p:cNvSpPr txBox="1">
            <a:spLocks/>
          </p:cNvSpPr>
          <p:nvPr/>
        </p:nvSpPr>
        <p:spPr>
          <a:xfrm>
            <a:off x="14510884" y="1687116"/>
            <a:ext cx="2265964" cy="539028"/>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dirty="0">
                <a:solidFill>
                  <a:schemeClr val="tx2"/>
                </a:solidFill>
              </a:rPr>
              <a:t>REMEDIATION</a:t>
            </a:r>
          </a:p>
        </p:txBody>
      </p:sp>
      <p:sp>
        <p:nvSpPr>
          <p:cNvPr id="17" name="Espace réservé du texte 3">
            <a:extLst>
              <a:ext uri="{FF2B5EF4-FFF2-40B4-BE49-F238E27FC236}">
                <a16:creationId xmlns:a16="http://schemas.microsoft.com/office/drawing/2014/main" id="{9C88E1FE-DC74-BC48-B82D-8842293C6CAE}"/>
              </a:ext>
            </a:extLst>
          </p:cNvPr>
          <p:cNvSpPr txBox="1">
            <a:spLocks/>
          </p:cNvSpPr>
          <p:nvPr/>
        </p:nvSpPr>
        <p:spPr>
          <a:xfrm>
            <a:off x="27076" y="9108936"/>
            <a:ext cx="2879418" cy="572739"/>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chemeClr val="tx2"/>
                </a:solidFill>
              </a:rPr>
              <a:t>SOLUTIONS :</a:t>
            </a:r>
          </a:p>
        </p:txBody>
      </p:sp>
      <p:sp>
        <p:nvSpPr>
          <p:cNvPr id="18" name="Espace réservé du texte 3">
            <a:extLst>
              <a:ext uri="{FF2B5EF4-FFF2-40B4-BE49-F238E27FC236}">
                <a16:creationId xmlns:a16="http://schemas.microsoft.com/office/drawing/2014/main" id="{596AEEA7-45C7-B549-AE3B-E157CAF5A0FF}"/>
              </a:ext>
            </a:extLst>
          </p:cNvPr>
          <p:cNvSpPr txBox="1">
            <a:spLocks/>
          </p:cNvSpPr>
          <p:nvPr/>
        </p:nvSpPr>
        <p:spPr>
          <a:xfrm>
            <a:off x="9990563" y="8822567"/>
            <a:ext cx="2969861" cy="572719"/>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chemeClr val="tx2"/>
                </a:solidFill>
              </a:rPr>
              <a:t>GORILLE EXPERT</a:t>
            </a:r>
          </a:p>
        </p:txBody>
      </p:sp>
      <p:sp>
        <p:nvSpPr>
          <p:cNvPr id="19" name="Espace réservé du texte 3">
            <a:extLst>
              <a:ext uri="{FF2B5EF4-FFF2-40B4-BE49-F238E27FC236}">
                <a16:creationId xmlns:a16="http://schemas.microsoft.com/office/drawing/2014/main" id="{D066C230-B023-CF4B-9E2E-F951E065DF6E}"/>
              </a:ext>
            </a:extLst>
          </p:cNvPr>
          <p:cNvSpPr txBox="1">
            <a:spLocks/>
          </p:cNvSpPr>
          <p:nvPr/>
        </p:nvSpPr>
        <p:spPr>
          <a:xfrm>
            <a:off x="5928053" y="9159623"/>
            <a:ext cx="2969861" cy="572719"/>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chemeClr val="tx2"/>
                </a:solidFill>
              </a:rPr>
              <a:t>GORILLE CLOUD</a:t>
            </a:r>
          </a:p>
        </p:txBody>
      </p:sp>
      <p:sp>
        <p:nvSpPr>
          <p:cNvPr id="20" name="Espace réservé du texte 3">
            <a:extLst>
              <a:ext uri="{FF2B5EF4-FFF2-40B4-BE49-F238E27FC236}">
                <a16:creationId xmlns:a16="http://schemas.microsoft.com/office/drawing/2014/main" id="{31FFC80D-7FBE-4D47-A3FE-8061825447AB}"/>
              </a:ext>
            </a:extLst>
          </p:cNvPr>
          <p:cNvSpPr txBox="1">
            <a:spLocks/>
          </p:cNvSpPr>
          <p:nvPr/>
        </p:nvSpPr>
        <p:spPr>
          <a:xfrm>
            <a:off x="5928053" y="8815908"/>
            <a:ext cx="3503979" cy="572719"/>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chemeClr val="tx2"/>
                </a:solidFill>
              </a:rPr>
              <a:t>GORILLE PATROL</a:t>
            </a:r>
          </a:p>
        </p:txBody>
      </p:sp>
      <p:sp>
        <p:nvSpPr>
          <p:cNvPr id="21" name="Espace réservé du texte 3">
            <a:extLst>
              <a:ext uri="{FF2B5EF4-FFF2-40B4-BE49-F238E27FC236}">
                <a16:creationId xmlns:a16="http://schemas.microsoft.com/office/drawing/2014/main" id="{D4792D7D-39F5-FB49-99FB-9ECF8B865691}"/>
              </a:ext>
            </a:extLst>
          </p:cNvPr>
          <p:cNvSpPr txBox="1">
            <a:spLocks/>
          </p:cNvSpPr>
          <p:nvPr/>
        </p:nvSpPr>
        <p:spPr>
          <a:xfrm>
            <a:off x="5903640" y="9611341"/>
            <a:ext cx="3488593" cy="572719"/>
          </a:xfrm>
          <a:prstGeom prst="rect">
            <a:avLst/>
          </a:prstGeom>
        </p:spPr>
        <p:txBody>
          <a:bodyPr/>
          <a:lstStyle>
            <a:lvl1pPr marL="342900" indent="-342900" algn="l" defTabSz="914400" rtl="0" eaLnBrk="1" latinLnBrk="0" hangingPunct="1">
              <a:spcBef>
                <a:spcPct val="20000"/>
              </a:spcBef>
              <a:buFont typeface="Arial" pitchFamily="34" charset="0"/>
              <a:buNone/>
              <a:defRPr lang="fr-FR" sz="2299" kern="1200" spc="114" dirty="0">
                <a:solidFill>
                  <a:srgbClr val="2D5E9B"/>
                </a:solidFill>
                <a:latin typeface="Roboto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chemeClr val="tx2"/>
                </a:solidFill>
              </a:rPr>
              <a:t>GORILLE APPLIANCE</a:t>
            </a:r>
          </a:p>
        </p:txBody>
      </p:sp>
    </p:spTree>
    <p:extLst>
      <p:ext uri="{BB962C8B-B14F-4D97-AF65-F5344CB8AC3E}">
        <p14:creationId xmlns:p14="http://schemas.microsoft.com/office/powerpoint/2010/main" val="198351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a:xfrm>
            <a:off x="864780" y="2495643"/>
            <a:ext cx="6335003" cy="723713"/>
          </a:xfrm>
        </p:spPr>
        <p:txBody>
          <a:bodyPr/>
          <a:lstStyle/>
          <a:p>
            <a:r>
              <a:rPr lang="fr-FR" dirty="0"/>
              <a:t>GORILLE WHITE-STATION</a:t>
            </a:r>
          </a:p>
        </p:txBody>
      </p:sp>
      <p:sp>
        <p:nvSpPr>
          <p:cNvPr id="5" name="Espace réservé du texte 2">
            <a:extLst>
              <a:ext uri="{FF2B5EF4-FFF2-40B4-BE49-F238E27FC236}">
                <a16:creationId xmlns:a16="http://schemas.microsoft.com/office/drawing/2014/main" id="{87A7AB61-F7E9-7E4A-8264-A67E292CED06}"/>
              </a:ext>
            </a:extLst>
          </p:cNvPr>
          <p:cNvSpPr>
            <a:spLocks noGrp="1"/>
          </p:cNvSpPr>
          <p:nvPr>
            <p:ph type="body" sz="quarter" idx="11"/>
          </p:nvPr>
        </p:nvSpPr>
        <p:spPr>
          <a:xfrm>
            <a:off x="838200" y="3559324"/>
            <a:ext cx="7993808" cy="1080120"/>
          </a:xfrm>
        </p:spPr>
        <p:txBody>
          <a:bodyPr/>
          <a:lstStyle/>
          <a:p>
            <a:pPr>
              <a:buBlip>
                <a:blip r:embed="rId3"/>
              </a:buBlip>
            </a:pPr>
            <a:r>
              <a:rPr lang="fr-FR" dirty="0"/>
              <a:t>CONSOLE (USB or WEB DRAG-DROP)</a:t>
            </a:r>
          </a:p>
          <a:p>
            <a:pPr marL="457200" lvl="1" indent="0">
              <a:buNone/>
            </a:pPr>
            <a:r>
              <a:rPr lang="fr-FR" sz="2400" b="1" dirty="0">
                <a:solidFill>
                  <a:schemeClr val="tx2"/>
                </a:solidFill>
              </a:rPr>
              <a:t>[SERVER] [ISOLATATED]</a:t>
            </a:r>
          </a:p>
          <a:p>
            <a:pPr marL="457200" lvl="1" indent="0">
              <a:buNone/>
            </a:pPr>
            <a:endParaRPr lang="fr-FR" dirty="0"/>
          </a:p>
        </p:txBody>
      </p:sp>
      <p:sp>
        <p:nvSpPr>
          <p:cNvPr id="20" name="Espace réservé du texte 2">
            <a:extLst>
              <a:ext uri="{FF2B5EF4-FFF2-40B4-BE49-F238E27FC236}">
                <a16:creationId xmlns:a16="http://schemas.microsoft.com/office/drawing/2014/main" id="{54E45404-05EC-EC42-90B0-0795A40EE6CA}"/>
              </a:ext>
            </a:extLst>
          </p:cNvPr>
          <p:cNvSpPr txBox="1">
            <a:spLocks/>
          </p:cNvSpPr>
          <p:nvPr/>
        </p:nvSpPr>
        <p:spPr>
          <a:xfrm>
            <a:off x="838200" y="6264995"/>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CONSOLE (USB or WEB DRAG-DROP)</a:t>
            </a:r>
          </a:p>
          <a:p>
            <a:pPr marL="457200" lvl="1" indent="0">
              <a:buFont typeface="Arial" pitchFamily="34" charset="0"/>
              <a:buNone/>
            </a:pPr>
            <a:r>
              <a:rPr lang="fr-FR" sz="2400" b="1" dirty="0">
                <a:solidFill>
                  <a:schemeClr val="tx2"/>
                </a:solidFill>
              </a:rPr>
              <a:t>[SERVER] [ON-PREMISE]</a:t>
            </a:r>
          </a:p>
          <a:p>
            <a:pPr marL="457200" lvl="1" indent="0">
              <a:buFont typeface="Arial" pitchFamily="34" charset="0"/>
              <a:buNone/>
            </a:pPr>
            <a:endParaRPr lang="fr-FR" dirty="0"/>
          </a:p>
        </p:txBody>
      </p:sp>
      <p:sp>
        <p:nvSpPr>
          <p:cNvPr id="21" name="Espace réservé du texte 2">
            <a:extLst>
              <a:ext uri="{FF2B5EF4-FFF2-40B4-BE49-F238E27FC236}">
                <a16:creationId xmlns:a16="http://schemas.microsoft.com/office/drawing/2014/main" id="{08629470-E2BF-984A-B966-94F8DD3C0785}"/>
              </a:ext>
            </a:extLst>
          </p:cNvPr>
          <p:cNvSpPr txBox="1">
            <a:spLocks/>
          </p:cNvSpPr>
          <p:nvPr/>
        </p:nvSpPr>
        <p:spPr>
          <a:xfrm>
            <a:off x="838200" y="7591772"/>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CONSOLE (USB or WEB DRAG-DROP)</a:t>
            </a:r>
          </a:p>
          <a:p>
            <a:pPr marL="457200" lvl="1" indent="0">
              <a:buFont typeface="Arial" pitchFamily="34" charset="0"/>
              <a:buNone/>
            </a:pPr>
            <a:r>
              <a:rPr lang="fr-FR" sz="2400" b="1" dirty="0">
                <a:solidFill>
                  <a:schemeClr val="tx2"/>
                </a:solidFill>
              </a:rPr>
              <a:t>[SERVER] [CLOUD]</a:t>
            </a:r>
          </a:p>
          <a:p>
            <a:pPr marL="457200" lvl="1" indent="0">
              <a:buFont typeface="Arial" pitchFamily="34" charset="0"/>
              <a:buNone/>
            </a:pPr>
            <a:endParaRPr lang="fr-FR" dirty="0"/>
          </a:p>
        </p:txBody>
      </p:sp>
      <p:sp>
        <p:nvSpPr>
          <p:cNvPr id="22" name="Espace réservé du texte 2">
            <a:extLst>
              <a:ext uri="{FF2B5EF4-FFF2-40B4-BE49-F238E27FC236}">
                <a16:creationId xmlns:a16="http://schemas.microsoft.com/office/drawing/2014/main" id="{FEAA5EC8-A23D-3941-BF3A-00ACC27035D7}"/>
              </a:ext>
            </a:extLst>
          </p:cNvPr>
          <p:cNvSpPr txBox="1">
            <a:spLocks/>
          </p:cNvSpPr>
          <p:nvPr/>
        </p:nvSpPr>
        <p:spPr>
          <a:xfrm>
            <a:off x="838200" y="4921960"/>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CONSOLE (USB or WEB DRAG-DROP)</a:t>
            </a:r>
          </a:p>
          <a:p>
            <a:pPr marL="457200" lvl="1" indent="0">
              <a:buFont typeface="Arial" pitchFamily="34" charset="0"/>
              <a:buNone/>
            </a:pPr>
            <a:r>
              <a:rPr lang="fr-FR" sz="2400" b="1" dirty="0">
                <a:solidFill>
                  <a:schemeClr val="tx2"/>
                </a:solidFill>
              </a:rPr>
              <a:t>[SERVER] [SEGMENTED NETWORK]</a:t>
            </a:r>
          </a:p>
          <a:p>
            <a:pPr marL="457200" lvl="1" indent="0">
              <a:buFont typeface="Arial" pitchFamily="34" charset="0"/>
              <a:buNone/>
            </a:pPr>
            <a:endParaRPr lang="fr-FR" dirty="0"/>
          </a:p>
        </p:txBody>
      </p:sp>
      <p:pic>
        <p:nvPicPr>
          <p:cNvPr id="4" name="Image 3">
            <a:extLst>
              <a:ext uri="{FF2B5EF4-FFF2-40B4-BE49-F238E27FC236}">
                <a16:creationId xmlns:a16="http://schemas.microsoft.com/office/drawing/2014/main" id="{F8E8782B-72E1-C249-BC01-E60CCA4EF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864" y="5466784"/>
            <a:ext cx="3456385" cy="4300150"/>
          </a:xfrm>
          <a:prstGeom prst="rect">
            <a:avLst/>
          </a:prstGeom>
        </p:spPr>
      </p:pic>
      <p:pic>
        <p:nvPicPr>
          <p:cNvPr id="24" name="Image 23">
            <a:extLst>
              <a:ext uri="{FF2B5EF4-FFF2-40B4-BE49-F238E27FC236}">
                <a16:creationId xmlns:a16="http://schemas.microsoft.com/office/drawing/2014/main" id="{9D5348CD-E293-C943-BF84-34383A63F1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1323" y="5837874"/>
            <a:ext cx="4824536" cy="3507796"/>
          </a:xfrm>
          <a:prstGeom prst="rect">
            <a:avLst/>
          </a:prstGeom>
        </p:spPr>
      </p:pic>
      <p:pic>
        <p:nvPicPr>
          <p:cNvPr id="26" name="Image 25">
            <a:extLst>
              <a:ext uri="{FF2B5EF4-FFF2-40B4-BE49-F238E27FC236}">
                <a16:creationId xmlns:a16="http://schemas.microsoft.com/office/drawing/2014/main" id="{1CD234CD-5DC6-B24F-9963-B1E8E9D8DF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2592" y="111031"/>
            <a:ext cx="2755900" cy="3644900"/>
          </a:xfrm>
          <a:prstGeom prst="rect">
            <a:avLst/>
          </a:prstGeom>
        </p:spPr>
      </p:pic>
      <p:sp>
        <p:nvSpPr>
          <p:cNvPr id="27" name="Espace réservé du texte 1">
            <a:extLst>
              <a:ext uri="{FF2B5EF4-FFF2-40B4-BE49-F238E27FC236}">
                <a16:creationId xmlns:a16="http://schemas.microsoft.com/office/drawing/2014/main" id="{D33BFBF8-0884-5947-9EAA-96F5B376693B}"/>
              </a:ext>
            </a:extLst>
          </p:cNvPr>
          <p:cNvSpPr txBox="1">
            <a:spLocks/>
          </p:cNvSpPr>
          <p:nvPr/>
        </p:nvSpPr>
        <p:spPr>
          <a:xfrm rot="21353634">
            <a:off x="525414" y="344694"/>
            <a:ext cx="2755900"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PRODUCTS</a:t>
            </a:r>
          </a:p>
        </p:txBody>
      </p:sp>
    </p:spTree>
    <p:extLst>
      <p:ext uri="{BB962C8B-B14F-4D97-AF65-F5344CB8AC3E}">
        <p14:creationId xmlns:p14="http://schemas.microsoft.com/office/powerpoint/2010/main" val="52740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a:xfrm>
            <a:off x="864780" y="2495643"/>
            <a:ext cx="7967228" cy="723713"/>
          </a:xfrm>
        </p:spPr>
        <p:txBody>
          <a:bodyPr/>
          <a:lstStyle/>
          <a:p>
            <a:r>
              <a:rPr lang="fr-FR" dirty="0"/>
              <a:t>GORILLE API FOR </a:t>
            </a:r>
            <a:r>
              <a:rPr lang="fr-FR" dirty="0" err="1"/>
              <a:t>xDR</a:t>
            </a:r>
            <a:r>
              <a:rPr lang="fr-FR" dirty="0"/>
              <a:t> PLATFORM</a:t>
            </a:r>
          </a:p>
        </p:txBody>
      </p:sp>
      <p:sp>
        <p:nvSpPr>
          <p:cNvPr id="5" name="Espace réservé du texte 2">
            <a:extLst>
              <a:ext uri="{FF2B5EF4-FFF2-40B4-BE49-F238E27FC236}">
                <a16:creationId xmlns:a16="http://schemas.microsoft.com/office/drawing/2014/main" id="{87A7AB61-F7E9-7E4A-8264-A67E292CED06}"/>
              </a:ext>
            </a:extLst>
          </p:cNvPr>
          <p:cNvSpPr>
            <a:spLocks noGrp="1"/>
          </p:cNvSpPr>
          <p:nvPr>
            <p:ph type="body" sz="quarter" idx="11"/>
          </p:nvPr>
        </p:nvSpPr>
        <p:spPr>
          <a:xfrm>
            <a:off x="838200" y="3559324"/>
            <a:ext cx="7993808" cy="1080120"/>
          </a:xfrm>
        </p:spPr>
        <p:txBody>
          <a:bodyPr/>
          <a:lstStyle/>
          <a:p>
            <a:pPr>
              <a:buBlip>
                <a:blip r:embed="rId3"/>
              </a:buBlip>
            </a:pPr>
            <a:r>
              <a:rPr lang="fr-FR" dirty="0"/>
              <a:t>CHARACTERIZATION OF MALWARE</a:t>
            </a:r>
          </a:p>
          <a:p>
            <a:pPr marL="457200" lvl="1" indent="0">
              <a:buNone/>
            </a:pPr>
            <a:r>
              <a:rPr lang="fr-FR" sz="2400" b="1" dirty="0">
                <a:solidFill>
                  <a:schemeClr val="tx2"/>
                </a:solidFill>
              </a:rPr>
              <a:t>[SERVER] [REST API] [ON-PREMISE]</a:t>
            </a:r>
          </a:p>
          <a:p>
            <a:pPr marL="457200" lvl="1" indent="0">
              <a:buNone/>
            </a:pPr>
            <a:endParaRPr lang="fr-FR" dirty="0"/>
          </a:p>
        </p:txBody>
      </p:sp>
      <p:sp>
        <p:nvSpPr>
          <p:cNvPr id="20" name="Espace réservé du texte 2">
            <a:extLst>
              <a:ext uri="{FF2B5EF4-FFF2-40B4-BE49-F238E27FC236}">
                <a16:creationId xmlns:a16="http://schemas.microsoft.com/office/drawing/2014/main" id="{54E45404-05EC-EC42-90B0-0795A40EE6CA}"/>
              </a:ext>
            </a:extLst>
          </p:cNvPr>
          <p:cNvSpPr txBox="1">
            <a:spLocks/>
          </p:cNvSpPr>
          <p:nvPr/>
        </p:nvSpPr>
        <p:spPr>
          <a:xfrm>
            <a:off x="838200" y="6264995"/>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fr-FR" dirty="0"/>
              <a:t>CHARACTERIZATION OF MALWARE</a:t>
            </a:r>
          </a:p>
          <a:p>
            <a:pPr marL="457200" lvl="1" indent="0">
              <a:buNone/>
            </a:pPr>
            <a:r>
              <a:rPr lang="fr-FR" sz="2400" b="1" dirty="0">
                <a:solidFill>
                  <a:schemeClr val="tx2"/>
                </a:solidFill>
              </a:rPr>
              <a:t>[SERVER] [REST API] [CUSTOMIZED UPDATE]</a:t>
            </a:r>
          </a:p>
          <a:p>
            <a:pPr marL="457200" lvl="1" indent="0">
              <a:buFont typeface="Arial" pitchFamily="34" charset="0"/>
              <a:buNone/>
            </a:pPr>
            <a:endParaRPr lang="fr-FR" dirty="0"/>
          </a:p>
        </p:txBody>
      </p:sp>
      <p:sp>
        <p:nvSpPr>
          <p:cNvPr id="22" name="Espace réservé du texte 2">
            <a:extLst>
              <a:ext uri="{FF2B5EF4-FFF2-40B4-BE49-F238E27FC236}">
                <a16:creationId xmlns:a16="http://schemas.microsoft.com/office/drawing/2014/main" id="{FEAA5EC8-A23D-3941-BF3A-00ACC27035D7}"/>
              </a:ext>
            </a:extLst>
          </p:cNvPr>
          <p:cNvSpPr txBox="1">
            <a:spLocks/>
          </p:cNvSpPr>
          <p:nvPr/>
        </p:nvSpPr>
        <p:spPr>
          <a:xfrm>
            <a:off x="838200" y="4921960"/>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fr-FR" dirty="0"/>
              <a:t>CHARACTERIZATION OF MALWARE</a:t>
            </a:r>
          </a:p>
          <a:p>
            <a:pPr marL="457200" lvl="1" indent="0">
              <a:buNone/>
            </a:pPr>
            <a:r>
              <a:rPr lang="fr-FR" sz="2400" b="1" dirty="0">
                <a:solidFill>
                  <a:schemeClr val="tx2"/>
                </a:solidFill>
              </a:rPr>
              <a:t>[SERVER] [REST API] [CLOUD]</a:t>
            </a:r>
          </a:p>
          <a:p>
            <a:pPr marL="457200" lvl="1" indent="0">
              <a:buFont typeface="Arial" pitchFamily="34" charset="0"/>
              <a:buNone/>
            </a:pPr>
            <a:endParaRPr lang="fr-FR" dirty="0"/>
          </a:p>
        </p:txBody>
      </p:sp>
      <p:pic>
        <p:nvPicPr>
          <p:cNvPr id="1026" name="Picture 2" descr="End-point Devices - ARD TECHNOLOGY WLL">
            <a:extLst>
              <a:ext uri="{FF2B5EF4-FFF2-40B4-BE49-F238E27FC236}">
                <a16:creationId xmlns:a16="http://schemas.microsoft.com/office/drawing/2014/main" id="{96D09181-5EA7-5B43-8B03-D5D03BE1B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712" y="174948"/>
            <a:ext cx="2399561" cy="1539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Ultimate Guide To Endpoint Security Solutions And Tools !!">
            <a:extLst>
              <a:ext uri="{FF2B5EF4-FFF2-40B4-BE49-F238E27FC236}">
                <a16:creationId xmlns:a16="http://schemas.microsoft.com/office/drawing/2014/main" id="{7EF65EDF-C480-934E-8E3D-CBF5D3E48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6860" y="2195692"/>
            <a:ext cx="7805413" cy="54525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2AA54F-6536-B245-AA8B-56205F4747B1}"/>
              </a:ext>
            </a:extLst>
          </p:cNvPr>
          <p:cNvSpPr/>
          <p:nvPr/>
        </p:nvSpPr>
        <p:spPr>
          <a:xfrm>
            <a:off x="8495928" y="7942731"/>
            <a:ext cx="9462442" cy="2344270"/>
          </a:xfrm>
          <a:prstGeom prst="rect">
            <a:avLst/>
          </a:prstGeom>
        </p:spPr>
        <p:txBody>
          <a:bodyPr/>
          <a:lstStyle/>
          <a:p>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Upload</a:t>
            </a:r>
            <a:r>
              <a:rPr lang="fr-FR" sz="1600" spc="50" dirty="0">
                <a:solidFill>
                  <a:srgbClr val="737373"/>
                </a:solidFill>
                <a:latin typeface="Candara" panose="020E0502030303020204" pitchFamily="34" charset="0"/>
              </a:rPr>
              <a:t> file </a:t>
            </a:r>
            <a:r>
              <a:rPr lang="fr-FR" sz="1600" spc="50" dirty="0" err="1">
                <a:solidFill>
                  <a:srgbClr val="737373"/>
                </a:solidFill>
                <a:latin typeface="Candara" panose="020E0502030303020204" pitchFamily="34" charset="0"/>
              </a:rPr>
              <a:t>curl</a:t>
            </a:r>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request</a:t>
            </a:r>
            <a:r>
              <a:rPr lang="fr-FR" sz="1600" spc="50" dirty="0">
                <a:solidFill>
                  <a:srgbClr val="737373"/>
                </a:solidFill>
                <a:latin typeface="Candara" panose="020E0502030303020204" pitchFamily="34" charset="0"/>
              </a:rPr>
              <a:t> POST \</a:t>
            </a:r>
          </a:p>
          <a:p>
            <a:r>
              <a:rPr lang="fr-FR" sz="1600" spc="50" dirty="0">
                <a:solidFill>
                  <a:srgbClr val="737373"/>
                </a:solidFill>
                <a:latin typeface="Candara" panose="020E0502030303020204" pitchFamily="34" charset="0"/>
              </a:rPr>
              <a:t>  --url https://demo.gorille.tech:4433/api/v1/files \</a:t>
            </a:r>
          </a:p>
          <a:p>
            <a:r>
              <a:rPr lang="fr-FR" sz="1600" spc="50" dirty="0">
                <a:solidFill>
                  <a:srgbClr val="737373"/>
                </a:solidFill>
                <a:latin typeface="Candara" panose="020E0502030303020204" pitchFamily="34" charset="0"/>
              </a:rPr>
              <a:t>  --header 'x-</a:t>
            </a:r>
            <a:r>
              <a:rPr lang="fr-FR" sz="1600" spc="50" dirty="0" err="1">
                <a:solidFill>
                  <a:srgbClr val="737373"/>
                </a:solidFill>
                <a:latin typeface="Candara" panose="020E0502030303020204" pitchFamily="34" charset="0"/>
              </a:rPr>
              <a:t>apikey</a:t>
            </a:r>
            <a:r>
              <a:rPr lang="fr-FR" sz="1600" spc="50" dirty="0">
                <a:solidFill>
                  <a:srgbClr val="737373"/>
                </a:solidFill>
                <a:latin typeface="Candara" panose="020E0502030303020204" pitchFamily="34" charset="0"/>
              </a:rPr>
              <a:t>: w6b8ly7oiktxxxxxxxxxptr882qwtgxbpawpndweglz1hlh5kv' \</a:t>
            </a:r>
          </a:p>
          <a:p>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form</a:t>
            </a:r>
            <a:r>
              <a:rPr lang="fr-FR" sz="1600" spc="50" dirty="0">
                <a:solidFill>
                  <a:srgbClr val="737373"/>
                </a:solidFill>
                <a:latin typeface="Candara" panose="020E0502030303020204" pitchFamily="34" charset="0"/>
              </a:rPr>
              <a:t> file=@/</a:t>
            </a:r>
            <a:r>
              <a:rPr lang="fr-FR" sz="1600" spc="50" dirty="0" err="1">
                <a:solidFill>
                  <a:srgbClr val="737373"/>
                </a:solidFill>
                <a:latin typeface="Candara" panose="020E0502030303020204" pitchFamily="34" charset="0"/>
              </a:rPr>
              <a:t>Users</a:t>
            </a:r>
            <a:r>
              <a:rPr lang="fr-FR" sz="1600" spc="50" dirty="0">
                <a:solidFill>
                  <a:srgbClr val="737373"/>
                </a:solidFill>
                <a:latin typeface="Candara" panose="020E0502030303020204" pitchFamily="34" charset="0"/>
              </a:rPr>
              <a:t>/JYM/</a:t>
            </a:r>
            <a:r>
              <a:rPr lang="fr-FR" sz="1600" spc="50" dirty="0" err="1">
                <a:solidFill>
                  <a:srgbClr val="737373"/>
                </a:solidFill>
                <a:latin typeface="Candara" panose="020E0502030303020204" pitchFamily="34" charset="0"/>
              </a:rPr>
              <a:t>Programming</a:t>
            </a:r>
            <a:r>
              <a:rPr lang="fr-FR" sz="1600" spc="50" dirty="0">
                <a:solidFill>
                  <a:srgbClr val="737373"/>
                </a:solidFill>
                <a:latin typeface="Candara" panose="020E0502030303020204" pitchFamily="34" charset="0"/>
              </a:rPr>
              <a:t>/cyber-</a:t>
            </a:r>
            <a:r>
              <a:rPr lang="fr-FR" sz="1600" spc="50" dirty="0" err="1">
                <a:solidFill>
                  <a:srgbClr val="737373"/>
                </a:solidFill>
                <a:latin typeface="Candara" panose="020E0502030303020204" pitchFamily="34" charset="0"/>
              </a:rPr>
              <a:t>detect</a:t>
            </a:r>
            <a:r>
              <a:rPr lang="fr-FR" sz="1600" spc="50" dirty="0">
                <a:solidFill>
                  <a:srgbClr val="737373"/>
                </a:solidFill>
                <a:latin typeface="Candara" panose="020E0502030303020204" pitchFamily="34" charset="0"/>
              </a:rPr>
              <a:t>/FTP/</a:t>
            </a:r>
            <a:r>
              <a:rPr lang="fr-FR" sz="1600" spc="50" dirty="0" err="1">
                <a:solidFill>
                  <a:srgbClr val="737373"/>
                </a:solidFill>
                <a:latin typeface="Candara" panose="020E0502030303020204" pitchFamily="34" charset="0"/>
              </a:rPr>
              <a:t>samples</a:t>
            </a:r>
            <a:r>
              <a:rPr lang="fr-FR" sz="1600" spc="50" dirty="0">
                <a:solidFill>
                  <a:srgbClr val="737373"/>
                </a:solidFill>
                <a:latin typeface="Candara" panose="020E0502030303020204" pitchFamily="34" charset="0"/>
              </a:rPr>
              <a:t>/VIRUScX7hQTy7Py.EMOTET.bin</a:t>
            </a:r>
          </a:p>
          <a:p>
            <a:pPr marL="342900" indent="-342900">
              <a:buBlip>
                <a:blip r:embed="rId3"/>
              </a:buBlip>
            </a:pPr>
            <a:endParaRPr lang="fr-FR" sz="1600" spc="50" dirty="0">
              <a:solidFill>
                <a:srgbClr val="737373"/>
              </a:solidFill>
              <a:latin typeface="Candara" panose="020E0502030303020204" pitchFamily="34" charset="0"/>
            </a:endParaRPr>
          </a:p>
          <a:p>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Get</a:t>
            </a:r>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analysis</a:t>
            </a:r>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curl</a:t>
            </a:r>
            <a:r>
              <a:rPr lang="fr-FR" sz="1600" spc="50" dirty="0">
                <a:solidFill>
                  <a:srgbClr val="737373"/>
                </a:solidFill>
                <a:latin typeface="Candara" panose="020E0502030303020204" pitchFamily="34" charset="0"/>
              </a:rPr>
              <a:t> --</a:t>
            </a:r>
            <a:r>
              <a:rPr lang="fr-FR" sz="1600" spc="50" dirty="0" err="1">
                <a:solidFill>
                  <a:srgbClr val="737373"/>
                </a:solidFill>
                <a:latin typeface="Candara" panose="020E0502030303020204" pitchFamily="34" charset="0"/>
              </a:rPr>
              <a:t>request</a:t>
            </a:r>
            <a:r>
              <a:rPr lang="fr-FR" sz="1600" spc="50" dirty="0">
                <a:solidFill>
                  <a:srgbClr val="737373"/>
                </a:solidFill>
                <a:latin typeface="Candara" panose="020E0502030303020204" pitchFamily="34" charset="0"/>
              </a:rPr>
              <a:t> GET \</a:t>
            </a:r>
          </a:p>
          <a:p>
            <a:r>
              <a:rPr lang="fr-FR" sz="1600" spc="50" dirty="0">
                <a:solidFill>
                  <a:srgbClr val="737373"/>
                </a:solidFill>
                <a:latin typeface="Candara" panose="020E0502030303020204" pitchFamily="34" charset="0"/>
              </a:rPr>
              <a:t> --url https://demo.gorille.tech:4433/api/v1/files/{3c889d95e7a9398782bddc86157466bc} \</a:t>
            </a:r>
          </a:p>
          <a:p>
            <a:r>
              <a:rPr lang="fr-FR" sz="1600" spc="50" dirty="0">
                <a:solidFill>
                  <a:srgbClr val="737373"/>
                </a:solidFill>
                <a:latin typeface="Candara" panose="020E0502030303020204" pitchFamily="34" charset="0"/>
              </a:rPr>
              <a:t>--header 'x-</a:t>
            </a:r>
            <a:r>
              <a:rPr lang="fr-FR" sz="1600" spc="50" dirty="0" err="1">
                <a:solidFill>
                  <a:srgbClr val="737373"/>
                </a:solidFill>
                <a:latin typeface="Candara" panose="020E0502030303020204" pitchFamily="34" charset="0"/>
              </a:rPr>
              <a:t>apikey</a:t>
            </a:r>
            <a:r>
              <a:rPr lang="fr-FR" sz="1600" spc="50" dirty="0">
                <a:solidFill>
                  <a:srgbClr val="737373"/>
                </a:solidFill>
                <a:latin typeface="Candara" panose="020E0502030303020204" pitchFamily="34" charset="0"/>
              </a:rPr>
              <a:t>: w6b8ly7oxxxxxxxxxxxxxxxxxxxxpawpndweglz1hlh5kv’ \</a:t>
            </a:r>
          </a:p>
        </p:txBody>
      </p:sp>
      <p:sp>
        <p:nvSpPr>
          <p:cNvPr id="13" name="Espace réservé du texte 1">
            <a:extLst>
              <a:ext uri="{FF2B5EF4-FFF2-40B4-BE49-F238E27FC236}">
                <a16:creationId xmlns:a16="http://schemas.microsoft.com/office/drawing/2014/main" id="{FF64CAB0-B415-6E40-8339-799C20DF69C3}"/>
              </a:ext>
            </a:extLst>
          </p:cNvPr>
          <p:cNvSpPr txBox="1">
            <a:spLocks/>
          </p:cNvSpPr>
          <p:nvPr/>
        </p:nvSpPr>
        <p:spPr>
          <a:xfrm rot="21353634">
            <a:off x="525414" y="344694"/>
            <a:ext cx="2755900"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PRODUCTS</a:t>
            </a:r>
          </a:p>
        </p:txBody>
      </p:sp>
    </p:spTree>
    <p:extLst>
      <p:ext uri="{BB962C8B-B14F-4D97-AF65-F5344CB8AC3E}">
        <p14:creationId xmlns:p14="http://schemas.microsoft.com/office/powerpoint/2010/main" val="30675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a:xfrm>
            <a:off x="864780" y="2495643"/>
            <a:ext cx="7631148" cy="723713"/>
          </a:xfrm>
        </p:spPr>
        <p:txBody>
          <a:bodyPr/>
          <a:lstStyle/>
          <a:p>
            <a:r>
              <a:rPr lang="fr-FR" dirty="0"/>
              <a:t>GORILLE EXPERT</a:t>
            </a:r>
          </a:p>
        </p:txBody>
      </p:sp>
      <p:sp>
        <p:nvSpPr>
          <p:cNvPr id="5" name="Espace réservé du texte 2">
            <a:extLst>
              <a:ext uri="{FF2B5EF4-FFF2-40B4-BE49-F238E27FC236}">
                <a16:creationId xmlns:a16="http://schemas.microsoft.com/office/drawing/2014/main" id="{87A7AB61-F7E9-7E4A-8264-A67E292CED06}"/>
              </a:ext>
            </a:extLst>
          </p:cNvPr>
          <p:cNvSpPr>
            <a:spLocks noGrp="1"/>
          </p:cNvSpPr>
          <p:nvPr>
            <p:ph type="body" sz="quarter" idx="11"/>
          </p:nvPr>
        </p:nvSpPr>
        <p:spPr>
          <a:xfrm>
            <a:off x="838200" y="3559324"/>
            <a:ext cx="7993808" cy="1080120"/>
          </a:xfrm>
        </p:spPr>
        <p:txBody>
          <a:bodyPr/>
          <a:lstStyle/>
          <a:p>
            <a:pPr>
              <a:buBlip>
                <a:blip r:embed="rId3"/>
              </a:buBlip>
            </a:pPr>
            <a:r>
              <a:rPr lang="fr-FR" dirty="0"/>
              <a:t>CREATE DEDICATED WHITE DATABASE</a:t>
            </a:r>
          </a:p>
          <a:p>
            <a:pPr marL="457200" lvl="1" indent="0">
              <a:buNone/>
            </a:pPr>
            <a:r>
              <a:rPr lang="fr-FR" sz="2400" b="1" dirty="0">
                <a:solidFill>
                  <a:schemeClr val="tx2"/>
                </a:solidFill>
              </a:rPr>
              <a:t>[DESKTOP] [COMMAND-LINE]</a:t>
            </a:r>
          </a:p>
          <a:p>
            <a:pPr marL="457200" lvl="1" indent="0">
              <a:buNone/>
            </a:pPr>
            <a:endParaRPr lang="fr-FR" dirty="0"/>
          </a:p>
        </p:txBody>
      </p:sp>
      <p:pic>
        <p:nvPicPr>
          <p:cNvPr id="3" name="Image 2">
            <a:extLst>
              <a:ext uri="{FF2B5EF4-FFF2-40B4-BE49-F238E27FC236}">
                <a16:creationId xmlns:a16="http://schemas.microsoft.com/office/drawing/2014/main" id="{23A82B28-DBDA-364B-89AB-2E567B94D382}"/>
              </a:ext>
            </a:extLst>
          </p:cNvPr>
          <p:cNvPicPr>
            <a:picLocks noChangeAspect="1"/>
          </p:cNvPicPr>
          <p:nvPr/>
        </p:nvPicPr>
        <p:blipFill>
          <a:blip r:embed="rId4"/>
          <a:stretch>
            <a:fillRect/>
          </a:stretch>
        </p:blipFill>
        <p:spPr>
          <a:xfrm>
            <a:off x="9004300" y="463643"/>
            <a:ext cx="9283700" cy="2032000"/>
          </a:xfrm>
          <a:prstGeom prst="rect">
            <a:avLst/>
          </a:prstGeom>
        </p:spPr>
      </p:pic>
      <p:pic>
        <p:nvPicPr>
          <p:cNvPr id="6" name="Image 5">
            <a:extLst>
              <a:ext uri="{FF2B5EF4-FFF2-40B4-BE49-F238E27FC236}">
                <a16:creationId xmlns:a16="http://schemas.microsoft.com/office/drawing/2014/main" id="{FD2F3E0D-7A35-5446-BCDD-BA206B0A5A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041" y="3833241"/>
            <a:ext cx="9044579" cy="6134795"/>
          </a:xfrm>
          <a:prstGeom prst="rect">
            <a:avLst/>
          </a:prstGeom>
        </p:spPr>
      </p:pic>
      <p:sp>
        <p:nvSpPr>
          <p:cNvPr id="13" name="Espace réservé du texte 2">
            <a:extLst>
              <a:ext uri="{FF2B5EF4-FFF2-40B4-BE49-F238E27FC236}">
                <a16:creationId xmlns:a16="http://schemas.microsoft.com/office/drawing/2014/main" id="{7FD2300B-D13B-3C4F-972F-5E5310DD50AF}"/>
              </a:ext>
            </a:extLst>
          </p:cNvPr>
          <p:cNvSpPr txBox="1">
            <a:spLocks/>
          </p:cNvSpPr>
          <p:nvPr/>
        </p:nvSpPr>
        <p:spPr>
          <a:xfrm>
            <a:off x="838200" y="4711452"/>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CUSTOMIZED SCRIPTS</a:t>
            </a:r>
          </a:p>
          <a:p>
            <a:pPr marL="457200" lvl="1" indent="0">
              <a:buFont typeface="Arial" pitchFamily="34" charset="0"/>
              <a:buNone/>
            </a:pPr>
            <a:r>
              <a:rPr lang="fr-FR" sz="2400" b="1" dirty="0">
                <a:solidFill>
                  <a:schemeClr val="tx2"/>
                </a:solidFill>
              </a:rPr>
              <a:t>[DESKTOP] [COMMAND-LINE]</a:t>
            </a:r>
          </a:p>
          <a:p>
            <a:pPr marL="457200" lvl="1" indent="0">
              <a:buFont typeface="Arial" pitchFamily="34" charset="0"/>
              <a:buNone/>
            </a:pPr>
            <a:endParaRPr lang="fr-FR" dirty="0"/>
          </a:p>
        </p:txBody>
      </p:sp>
      <p:sp>
        <p:nvSpPr>
          <p:cNvPr id="14" name="Espace réservé du texte 2">
            <a:extLst>
              <a:ext uri="{FF2B5EF4-FFF2-40B4-BE49-F238E27FC236}">
                <a16:creationId xmlns:a16="http://schemas.microsoft.com/office/drawing/2014/main" id="{B0BC8046-452E-3B4D-BF41-E7BC85023A08}"/>
              </a:ext>
            </a:extLst>
          </p:cNvPr>
          <p:cNvSpPr txBox="1">
            <a:spLocks/>
          </p:cNvSpPr>
          <p:nvPr/>
        </p:nvSpPr>
        <p:spPr>
          <a:xfrm>
            <a:off x="838200" y="5863580"/>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FAMILY ANALYSIS</a:t>
            </a:r>
          </a:p>
          <a:p>
            <a:pPr marL="457200" lvl="1" indent="0">
              <a:buFont typeface="Arial" pitchFamily="34" charset="0"/>
              <a:buNone/>
            </a:pPr>
            <a:r>
              <a:rPr lang="fr-FR" sz="2400" b="1" dirty="0">
                <a:solidFill>
                  <a:schemeClr val="tx2"/>
                </a:solidFill>
              </a:rPr>
              <a:t>[DESKTOP] [COMMAND-LINE]</a:t>
            </a:r>
          </a:p>
          <a:p>
            <a:pPr marL="457200" lvl="1" indent="0">
              <a:buFont typeface="Arial" pitchFamily="34" charset="0"/>
              <a:buNone/>
            </a:pPr>
            <a:endParaRPr lang="fr-FR" dirty="0"/>
          </a:p>
        </p:txBody>
      </p:sp>
      <p:sp>
        <p:nvSpPr>
          <p:cNvPr id="15" name="Espace réservé du texte 2">
            <a:extLst>
              <a:ext uri="{FF2B5EF4-FFF2-40B4-BE49-F238E27FC236}">
                <a16:creationId xmlns:a16="http://schemas.microsoft.com/office/drawing/2014/main" id="{094D3DAB-EF93-874B-BB5F-8710253887FD}"/>
              </a:ext>
            </a:extLst>
          </p:cNvPr>
          <p:cNvSpPr txBox="1">
            <a:spLocks/>
          </p:cNvSpPr>
          <p:nvPr/>
        </p:nvSpPr>
        <p:spPr>
          <a:xfrm>
            <a:off x="838200" y="6921415"/>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BINARY COMPARISON ANALYSIS</a:t>
            </a:r>
          </a:p>
          <a:p>
            <a:pPr marL="457200" lvl="1" indent="0">
              <a:buFont typeface="Arial" pitchFamily="34" charset="0"/>
              <a:buNone/>
            </a:pPr>
            <a:r>
              <a:rPr lang="fr-FR" sz="2400" b="1" dirty="0">
                <a:solidFill>
                  <a:schemeClr val="tx2"/>
                </a:solidFill>
              </a:rPr>
              <a:t>[DESKTOP] [COMMAND-LINE]</a:t>
            </a:r>
          </a:p>
          <a:p>
            <a:pPr marL="457200" lvl="1" indent="0">
              <a:buFont typeface="Arial" pitchFamily="34" charset="0"/>
              <a:buNone/>
            </a:pPr>
            <a:endParaRPr lang="fr-FR" dirty="0"/>
          </a:p>
        </p:txBody>
      </p:sp>
      <p:sp>
        <p:nvSpPr>
          <p:cNvPr id="16" name="Espace réservé du texte 1">
            <a:extLst>
              <a:ext uri="{FF2B5EF4-FFF2-40B4-BE49-F238E27FC236}">
                <a16:creationId xmlns:a16="http://schemas.microsoft.com/office/drawing/2014/main" id="{254A213C-3DD8-4147-BFF4-0757DF3C1C9A}"/>
              </a:ext>
            </a:extLst>
          </p:cNvPr>
          <p:cNvSpPr txBox="1">
            <a:spLocks/>
          </p:cNvSpPr>
          <p:nvPr/>
        </p:nvSpPr>
        <p:spPr>
          <a:xfrm rot="21353634">
            <a:off x="525414" y="344694"/>
            <a:ext cx="2755900"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PRODUCTS</a:t>
            </a:r>
          </a:p>
        </p:txBody>
      </p:sp>
    </p:spTree>
    <p:extLst>
      <p:ext uri="{BB962C8B-B14F-4D97-AF65-F5344CB8AC3E}">
        <p14:creationId xmlns:p14="http://schemas.microsoft.com/office/powerpoint/2010/main" val="13345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a:xfrm>
            <a:off x="864780" y="2495643"/>
            <a:ext cx="7631148" cy="723713"/>
          </a:xfrm>
        </p:spPr>
        <p:txBody>
          <a:bodyPr/>
          <a:lstStyle/>
          <a:p>
            <a:r>
              <a:rPr lang="fr-FR" dirty="0"/>
              <a:t>GORILLE SCAN-CLEANER</a:t>
            </a:r>
          </a:p>
        </p:txBody>
      </p:sp>
      <p:sp>
        <p:nvSpPr>
          <p:cNvPr id="5" name="Espace réservé du texte 2">
            <a:extLst>
              <a:ext uri="{FF2B5EF4-FFF2-40B4-BE49-F238E27FC236}">
                <a16:creationId xmlns:a16="http://schemas.microsoft.com/office/drawing/2014/main" id="{87A7AB61-F7E9-7E4A-8264-A67E292CED06}"/>
              </a:ext>
            </a:extLst>
          </p:cNvPr>
          <p:cNvSpPr>
            <a:spLocks noGrp="1"/>
          </p:cNvSpPr>
          <p:nvPr>
            <p:ph type="body" sz="quarter" idx="11"/>
          </p:nvPr>
        </p:nvSpPr>
        <p:spPr>
          <a:xfrm>
            <a:off x="838200" y="3559324"/>
            <a:ext cx="7993808" cy="1080120"/>
          </a:xfrm>
        </p:spPr>
        <p:txBody>
          <a:bodyPr/>
          <a:lstStyle/>
          <a:p>
            <a:pPr>
              <a:buBlip>
                <a:blip r:embed="rId3"/>
              </a:buBlip>
            </a:pPr>
            <a:r>
              <a:rPr lang="fr-FR" dirty="0"/>
              <a:t>CLEANING OF INFECTED ENDPOINTS</a:t>
            </a:r>
          </a:p>
          <a:p>
            <a:pPr marL="457200" lvl="1" indent="0">
              <a:buNone/>
            </a:pPr>
            <a:r>
              <a:rPr lang="fr-FR" sz="2400" b="1" dirty="0">
                <a:solidFill>
                  <a:schemeClr val="tx2"/>
                </a:solidFill>
              </a:rPr>
              <a:t>[SERVER] [REST API] [ON-PREMISE]</a:t>
            </a:r>
          </a:p>
          <a:p>
            <a:pPr marL="457200" lvl="1" indent="0">
              <a:buNone/>
            </a:pPr>
            <a:endParaRPr lang="fr-FR" dirty="0"/>
          </a:p>
        </p:txBody>
      </p:sp>
      <p:sp>
        <p:nvSpPr>
          <p:cNvPr id="20" name="Espace réservé du texte 2">
            <a:extLst>
              <a:ext uri="{FF2B5EF4-FFF2-40B4-BE49-F238E27FC236}">
                <a16:creationId xmlns:a16="http://schemas.microsoft.com/office/drawing/2014/main" id="{54E45404-05EC-EC42-90B0-0795A40EE6CA}"/>
              </a:ext>
            </a:extLst>
          </p:cNvPr>
          <p:cNvSpPr txBox="1">
            <a:spLocks/>
          </p:cNvSpPr>
          <p:nvPr/>
        </p:nvSpPr>
        <p:spPr>
          <a:xfrm>
            <a:off x="838200" y="6264995"/>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fr-FR" dirty="0"/>
              <a:t>CLEANING OF INFECTED ENDPOINTS</a:t>
            </a:r>
          </a:p>
          <a:p>
            <a:pPr marL="457200" lvl="1" indent="0">
              <a:buNone/>
            </a:pPr>
            <a:r>
              <a:rPr lang="fr-FR" sz="2400" b="1" dirty="0">
                <a:solidFill>
                  <a:schemeClr val="tx2"/>
                </a:solidFill>
              </a:rPr>
              <a:t>[SERVER] [REST API] [CUSTOMIZED SETTINGS]</a:t>
            </a:r>
          </a:p>
          <a:p>
            <a:pPr marL="457200" lvl="1" indent="0">
              <a:buFont typeface="Arial" pitchFamily="34" charset="0"/>
              <a:buNone/>
            </a:pPr>
            <a:endParaRPr lang="fr-FR" dirty="0"/>
          </a:p>
        </p:txBody>
      </p:sp>
      <p:sp>
        <p:nvSpPr>
          <p:cNvPr id="21" name="Espace réservé du texte 2">
            <a:extLst>
              <a:ext uri="{FF2B5EF4-FFF2-40B4-BE49-F238E27FC236}">
                <a16:creationId xmlns:a16="http://schemas.microsoft.com/office/drawing/2014/main" id="{08629470-E2BF-984A-B966-94F8DD3C0785}"/>
              </a:ext>
            </a:extLst>
          </p:cNvPr>
          <p:cNvSpPr txBox="1">
            <a:spLocks/>
          </p:cNvSpPr>
          <p:nvPr/>
        </p:nvSpPr>
        <p:spPr>
          <a:xfrm>
            <a:off x="838200" y="7591772"/>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3"/>
              </a:buBlip>
            </a:pPr>
            <a:r>
              <a:rPr lang="fr-FR" dirty="0"/>
              <a:t>PREVENTION FROM NEW ATTACKS</a:t>
            </a:r>
          </a:p>
          <a:p>
            <a:pPr marL="457200" lvl="1" indent="0">
              <a:buFont typeface="Arial" pitchFamily="34" charset="0"/>
              <a:buNone/>
            </a:pPr>
            <a:r>
              <a:rPr lang="fr-FR" sz="2400" b="1" dirty="0">
                <a:solidFill>
                  <a:schemeClr val="tx2"/>
                </a:solidFill>
              </a:rPr>
              <a:t>[SERVER] [AGENTS SCHEDULE PROCESS AUTOMATION]</a:t>
            </a:r>
          </a:p>
          <a:p>
            <a:pPr marL="457200" lvl="1" indent="0">
              <a:buFont typeface="Arial" pitchFamily="34" charset="0"/>
              <a:buNone/>
            </a:pPr>
            <a:endParaRPr lang="fr-FR" dirty="0"/>
          </a:p>
        </p:txBody>
      </p:sp>
      <p:sp>
        <p:nvSpPr>
          <p:cNvPr id="22" name="Espace réservé du texte 2">
            <a:extLst>
              <a:ext uri="{FF2B5EF4-FFF2-40B4-BE49-F238E27FC236}">
                <a16:creationId xmlns:a16="http://schemas.microsoft.com/office/drawing/2014/main" id="{FEAA5EC8-A23D-3941-BF3A-00ACC27035D7}"/>
              </a:ext>
            </a:extLst>
          </p:cNvPr>
          <p:cNvSpPr txBox="1">
            <a:spLocks/>
          </p:cNvSpPr>
          <p:nvPr/>
        </p:nvSpPr>
        <p:spPr>
          <a:xfrm>
            <a:off x="838200" y="4921960"/>
            <a:ext cx="7993808" cy="1080120"/>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3"/>
              </a:buBlip>
            </a:pPr>
            <a:r>
              <a:rPr lang="fr-FR" dirty="0"/>
              <a:t>CLEANING OF INFECTED ENDPOINTS</a:t>
            </a:r>
          </a:p>
          <a:p>
            <a:pPr marL="457200" lvl="1" indent="0">
              <a:buNone/>
            </a:pPr>
            <a:r>
              <a:rPr lang="fr-FR" sz="2400" b="1" dirty="0">
                <a:solidFill>
                  <a:schemeClr val="tx2"/>
                </a:solidFill>
              </a:rPr>
              <a:t>[SERVER] [REST API] [CLOUD]</a:t>
            </a:r>
          </a:p>
          <a:p>
            <a:pPr marL="457200" lvl="1" indent="0">
              <a:buFont typeface="Arial" pitchFamily="34" charset="0"/>
              <a:buNone/>
            </a:pPr>
            <a:endParaRPr lang="fr-FR" dirty="0"/>
          </a:p>
        </p:txBody>
      </p:sp>
      <p:pic>
        <p:nvPicPr>
          <p:cNvPr id="1026" name="Picture 2" descr="End-point Devices - ARD TECHNOLOGY WLL">
            <a:extLst>
              <a:ext uri="{FF2B5EF4-FFF2-40B4-BE49-F238E27FC236}">
                <a16:creationId xmlns:a16="http://schemas.microsoft.com/office/drawing/2014/main" id="{96D09181-5EA7-5B43-8B03-D5D03BE1B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712" y="174948"/>
            <a:ext cx="2399561" cy="1539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Ultimate Guide To Endpoint Security Solutions And Tools !!">
            <a:extLst>
              <a:ext uri="{FF2B5EF4-FFF2-40B4-BE49-F238E27FC236}">
                <a16:creationId xmlns:a16="http://schemas.microsoft.com/office/drawing/2014/main" id="{7EF65EDF-C480-934E-8E3D-CBF5D3E48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103" y="3219356"/>
            <a:ext cx="7805413" cy="5452536"/>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1">
            <a:extLst>
              <a:ext uri="{FF2B5EF4-FFF2-40B4-BE49-F238E27FC236}">
                <a16:creationId xmlns:a16="http://schemas.microsoft.com/office/drawing/2014/main" id="{088E0895-7DF9-3A40-A09B-BFD097703CF8}"/>
              </a:ext>
            </a:extLst>
          </p:cNvPr>
          <p:cNvSpPr txBox="1">
            <a:spLocks/>
          </p:cNvSpPr>
          <p:nvPr/>
        </p:nvSpPr>
        <p:spPr>
          <a:xfrm rot="21353634">
            <a:off x="525414" y="344694"/>
            <a:ext cx="2755900"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PRODUCTS</a:t>
            </a:r>
          </a:p>
        </p:txBody>
      </p:sp>
    </p:spTree>
    <p:extLst>
      <p:ext uri="{BB962C8B-B14F-4D97-AF65-F5344CB8AC3E}">
        <p14:creationId xmlns:p14="http://schemas.microsoft.com/office/powerpoint/2010/main" val="312055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5BC6C08-1B06-C349-9EC4-8E5C7AA5E237}"/>
              </a:ext>
            </a:extLst>
          </p:cNvPr>
          <p:cNvSpPr>
            <a:spLocks noGrp="1"/>
          </p:cNvSpPr>
          <p:nvPr>
            <p:ph type="body" sz="quarter" idx="10"/>
          </p:nvPr>
        </p:nvSpPr>
        <p:spPr>
          <a:xfrm>
            <a:off x="864780" y="2495643"/>
            <a:ext cx="7631148" cy="723713"/>
          </a:xfrm>
        </p:spPr>
        <p:txBody>
          <a:bodyPr/>
          <a:lstStyle/>
          <a:p>
            <a:r>
              <a:rPr lang="fr-FR" dirty="0"/>
              <a:t>DATABASE AND ATTACKS</a:t>
            </a:r>
          </a:p>
        </p:txBody>
      </p:sp>
      <p:pic>
        <p:nvPicPr>
          <p:cNvPr id="1026" name="Picture 2" descr="End-point Devices - ARD TECHNOLOGY WLL">
            <a:extLst>
              <a:ext uri="{FF2B5EF4-FFF2-40B4-BE49-F238E27FC236}">
                <a16:creationId xmlns:a16="http://schemas.microsoft.com/office/drawing/2014/main" id="{96D09181-5EA7-5B43-8B03-D5D03BE1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2712" y="174948"/>
            <a:ext cx="2399561" cy="1539063"/>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texte 1">
            <a:extLst>
              <a:ext uri="{FF2B5EF4-FFF2-40B4-BE49-F238E27FC236}">
                <a16:creationId xmlns:a16="http://schemas.microsoft.com/office/drawing/2014/main" id="{088E0895-7DF9-3A40-A09B-BFD097703CF8}"/>
              </a:ext>
            </a:extLst>
          </p:cNvPr>
          <p:cNvSpPr txBox="1">
            <a:spLocks/>
          </p:cNvSpPr>
          <p:nvPr/>
        </p:nvSpPr>
        <p:spPr>
          <a:xfrm rot="21353634">
            <a:off x="524917" y="330821"/>
            <a:ext cx="3143412"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BENCHMARK</a:t>
            </a:r>
          </a:p>
        </p:txBody>
      </p:sp>
      <p:cxnSp>
        <p:nvCxnSpPr>
          <p:cNvPr id="15" name="Connecteur droit avec flèche 14">
            <a:extLst>
              <a:ext uri="{FF2B5EF4-FFF2-40B4-BE49-F238E27FC236}">
                <a16:creationId xmlns:a16="http://schemas.microsoft.com/office/drawing/2014/main" id="{F443C44F-8B92-4044-BACB-32AFB2190960}"/>
              </a:ext>
            </a:extLst>
          </p:cNvPr>
          <p:cNvCxnSpPr>
            <a:cxnSpLocks/>
          </p:cNvCxnSpPr>
          <p:nvPr/>
        </p:nvCxnSpPr>
        <p:spPr>
          <a:xfrm>
            <a:off x="575048" y="4047639"/>
            <a:ext cx="13752000" cy="0"/>
          </a:xfrm>
          <a:prstGeom prst="straightConnector1">
            <a:avLst/>
          </a:prstGeom>
          <a:ln w="476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C2EAF3C-9B8A-9D40-A96D-A8A65AF931A9}"/>
              </a:ext>
            </a:extLst>
          </p:cNvPr>
          <p:cNvSpPr/>
          <p:nvPr/>
        </p:nvSpPr>
        <p:spPr>
          <a:xfrm>
            <a:off x="732760" y="3343300"/>
            <a:ext cx="922408" cy="523220"/>
          </a:xfrm>
          <a:prstGeom prst="rect">
            <a:avLst/>
          </a:prstGeom>
        </p:spPr>
        <p:txBody>
          <a:bodyPr wrap="square">
            <a:spAutoFit/>
          </a:bodyPr>
          <a:lstStyle/>
          <a:p>
            <a:pPr algn="ctr">
              <a:spcBef>
                <a:spcPts val="1200"/>
              </a:spcBef>
              <a:spcAft>
                <a:spcPts val="0"/>
              </a:spcAft>
            </a:pPr>
            <a:r>
              <a:rPr lang="en-US" sz="28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T0</a:t>
            </a:r>
            <a:endParaRPr lang="en-US"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45" name="Connecteur droit avec flèche 44">
            <a:extLst>
              <a:ext uri="{FF2B5EF4-FFF2-40B4-BE49-F238E27FC236}">
                <a16:creationId xmlns:a16="http://schemas.microsoft.com/office/drawing/2014/main" id="{3C12952A-9776-9A45-A2E0-C5995AF77C2B}"/>
              </a:ext>
            </a:extLst>
          </p:cNvPr>
          <p:cNvCxnSpPr>
            <a:cxnSpLocks/>
          </p:cNvCxnSpPr>
          <p:nvPr/>
        </p:nvCxnSpPr>
        <p:spPr>
          <a:xfrm flipV="1">
            <a:off x="1019944" y="3815874"/>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BCEBFACC-FE55-6E47-BA0D-267D5ACBD1D9}"/>
              </a:ext>
            </a:extLst>
          </p:cNvPr>
          <p:cNvSpPr/>
          <p:nvPr/>
        </p:nvSpPr>
        <p:spPr>
          <a:xfrm>
            <a:off x="5039544" y="3343300"/>
            <a:ext cx="922408" cy="523220"/>
          </a:xfrm>
          <a:prstGeom prst="rect">
            <a:avLst/>
          </a:prstGeom>
        </p:spPr>
        <p:txBody>
          <a:bodyPr wrap="square">
            <a:spAutoFit/>
          </a:bodyPr>
          <a:lstStyle/>
          <a:p>
            <a:pPr algn="ctr">
              <a:spcBef>
                <a:spcPts val="1200"/>
              </a:spcBef>
              <a:spcAft>
                <a:spcPts val="0"/>
              </a:spcAft>
            </a:pPr>
            <a:r>
              <a:rPr lang="en-US" sz="28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T1</a:t>
            </a:r>
            <a:endParaRPr lang="en-US"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48" name="Connecteur droit avec flèche 47">
            <a:extLst>
              <a:ext uri="{FF2B5EF4-FFF2-40B4-BE49-F238E27FC236}">
                <a16:creationId xmlns:a16="http://schemas.microsoft.com/office/drawing/2014/main" id="{858916EF-3A04-FB44-A77B-0B92EF433D14}"/>
              </a:ext>
            </a:extLst>
          </p:cNvPr>
          <p:cNvCxnSpPr>
            <a:cxnSpLocks/>
          </p:cNvCxnSpPr>
          <p:nvPr/>
        </p:nvCxnSpPr>
        <p:spPr>
          <a:xfrm flipV="1">
            <a:off x="5326728" y="3815874"/>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16E8BE4-791E-924E-8E11-0AED51646F07}"/>
              </a:ext>
            </a:extLst>
          </p:cNvPr>
          <p:cNvSpPr/>
          <p:nvPr/>
        </p:nvSpPr>
        <p:spPr>
          <a:xfrm>
            <a:off x="9124920" y="3343300"/>
            <a:ext cx="922408" cy="523220"/>
          </a:xfrm>
          <a:prstGeom prst="rect">
            <a:avLst/>
          </a:prstGeom>
        </p:spPr>
        <p:txBody>
          <a:bodyPr wrap="square">
            <a:spAutoFit/>
          </a:bodyPr>
          <a:lstStyle/>
          <a:p>
            <a:pPr algn="ctr">
              <a:spcBef>
                <a:spcPts val="1200"/>
              </a:spcBef>
              <a:spcAft>
                <a:spcPts val="0"/>
              </a:spcAft>
            </a:pPr>
            <a:r>
              <a:rPr lang="en-US" sz="28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T2</a:t>
            </a:r>
            <a:endParaRPr lang="en-US"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51" name="Connecteur droit avec flèche 50">
            <a:extLst>
              <a:ext uri="{FF2B5EF4-FFF2-40B4-BE49-F238E27FC236}">
                <a16:creationId xmlns:a16="http://schemas.microsoft.com/office/drawing/2014/main" id="{2FAB9ADD-09D0-F340-B8A7-9BB3F73E1C52}"/>
              </a:ext>
            </a:extLst>
          </p:cNvPr>
          <p:cNvCxnSpPr>
            <a:cxnSpLocks/>
          </p:cNvCxnSpPr>
          <p:nvPr/>
        </p:nvCxnSpPr>
        <p:spPr>
          <a:xfrm flipV="1">
            <a:off x="9412104" y="3815874"/>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963C6764-4D96-3E44-8A62-763A15E633A6}"/>
              </a:ext>
            </a:extLst>
          </p:cNvPr>
          <p:cNvSpPr/>
          <p:nvPr/>
        </p:nvSpPr>
        <p:spPr>
          <a:xfrm>
            <a:off x="11969720" y="3343300"/>
            <a:ext cx="922408" cy="523220"/>
          </a:xfrm>
          <a:prstGeom prst="rect">
            <a:avLst/>
          </a:prstGeom>
        </p:spPr>
        <p:txBody>
          <a:bodyPr wrap="square">
            <a:spAutoFit/>
          </a:bodyPr>
          <a:lstStyle/>
          <a:p>
            <a:pPr algn="ctr">
              <a:spcBef>
                <a:spcPts val="1200"/>
              </a:spcBef>
              <a:spcAft>
                <a:spcPts val="0"/>
              </a:spcAft>
            </a:pPr>
            <a:r>
              <a:rPr lang="en-US" sz="2800" b="1" dirty="0">
                <a:solidFill>
                  <a:schemeClr val="accent1"/>
                </a:solidFill>
                <a:latin typeface="Calibri Light" panose="020F0302020204030204" pitchFamily="34" charset="0"/>
                <a:ea typeface="SimSun" panose="02010600030101010101" pitchFamily="2" charset="-122"/>
                <a:cs typeface="Times New Roman" panose="02020603050405020304" pitchFamily="18" charset="0"/>
              </a:rPr>
              <a:t>T3</a:t>
            </a:r>
            <a:endParaRPr lang="en-US" dirty="0">
              <a:solidFill>
                <a:schemeClr val="accent1"/>
              </a:solidFill>
              <a:latin typeface="Calibri" panose="020F0502020204030204" pitchFamily="34" charset="0"/>
              <a:ea typeface="Calibri" panose="020F0502020204030204" pitchFamily="34" charset="0"/>
              <a:cs typeface="Arial" panose="020B0604020202020204" pitchFamily="34" charset="0"/>
            </a:endParaRPr>
          </a:p>
        </p:txBody>
      </p:sp>
      <p:cxnSp>
        <p:nvCxnSpPr>
          <p:cNvPr id="53" name="Connecteur droit avec flèche 52">
            <a:extLst>
              <a:ext uri="{FF2B5EF4-FFF2-40B4-BE49-F238E27FC236}">
                <a16:creationId xmlns:a16="http://schemas.microsoft.com/office/drawing/2014/main" id="{002CB8E9-19C5-B244-9636-F4F3AE65011A}"/>
              </a:ext>
            </a:extLst>
          </p:cNvPr>
          <p:cNvCxnSpPr>
            <a:cxnSpLocks/>
          </p:cNvCxnSpPr>
          <p:nvPr/>
        </p:nvCxnSpPr>
        <p:spPr>
          <a:xfrm flipV="1">
            <a:off x="12256904" y="3815874"/>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66E4D433-839C-7F49-96BD-CB068DBF7072}"/>
              </a:ext>
            </a:extLst>
          </p:cNvPr>
          <p:cNvCxnSpPr>
            <a:cxnSpLocks/>
          </p:cNvCxnSpPr>
          <p:nvPr/>
        </p:nvCxnSpPr>
        <p:spPr>
          <a:xfrm>
            <a:off x="575048" y="5817255"/>
            <a:ext cx="13752000" cy="0"/>
          </a:xfrm>
          <a:prstGeom prst="straightConnector1">
            <a:avLst/>
          </a:prstGeom>
          <a:ln w="476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09732987-FB68-1A44-81E2-A17C2FBD88E1}"/>
              </a:ext>
            </a:extLst>
          </p:cNvPr>
          <p:cNvCxnSpPr>
            <a:cxnSpLocks/>
          </p:cNvCxnSpPr>
          <p:nvPr/>
        </p:nvCxnSpPr>
        <p:spPr>
          <a:xfrm flipV="1">
            <a:off x="1019944" y="558549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6" name="Connecteur droit avec flèche 55">
            <a:extLst>
              <a:ext uri="{FF2B5EF4-FFF2-40B4-BE49-F238E27FC236}">
                <a16:creationId xmlns:a16="http://schemas.microsoft.com/office/drawing/2014/main" id="{9071610E-3359-1542-9B2C-70EF31C1BB91}"/>
              </a:ext>
            </a:extLst>
          </p:cNvPr>
          <p:cNvCxnSpPr>
            <a:cxnSpLocks/>
          </p:cNvCxnSpPr>
          <p:nvPr/>
        </p:nvCxnSpPr>
        <p:spPr>
          <a:xfrm flipV="1">
            <a:off x="5326728" y="558549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C763BC5B-7B17-E84A-9E1D-74F3B502E98A}"/>
              </a:ext>
            </a:extLst>
          </p:cNvPr>
          <p:cNvCxnSpPr>
            <a:cxnSpLocks/>
          </p:cNvCxnSpPr>
          <p:nvPr/>
        </p:nvCxnSpPr>
        <p:spPr>
          <a:xfrm flipV="1">
            <a:off x="9412104" y="558549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B4C5EDE6-A117-E643-BE89-328B959C597D}"/>
              </a:ext>
            </a:extLst>
          </p:cNvPr>
          <p:cNvCxnSpPr>
            <a:cxnSpLocks/>
          </p:cNvCxnSpPr>
          <p:nvPr/>
        </p:nvCxnSpPr>
        <p:spPr>
          <a:xfrm flipV="1">
            <a:off x="12256904" y="558549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F4387DFE-6229-A34A-91F0-75464581EB99}"/>
              </a:ext>
            </a:extLst>
          </p:cNvPr>
          <p:cNvCxnSpPr>
            <a:cxnSpLocks/>
          </p:cNvCxnSpPr>
          <p:nvPr/>
        </p:nvCxnSpPr>
        <p:spPr>
          <a:xfrm>
            <a:off x="575048" y="7402215"/>
            <a:ext cx="13752000" cy="0"/>
          </a:xfrm>
          <a:prstGeom prst="straightConnector1">
            <a:avLst/>
          </a:prstGeom>
          <a:ln w="476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FA8681E1-E375-554F-92CE-539A3D5A2E0C}"/>
              </a:ext>
            </a:extLst>
          </p:cNvPr>
          <p:cNvCxnSpPr>
            <a:cxnSpLocks/>
          </p:cNvCxnSpPr>
          <p:nvPr/>
        </p:nvCxnSpPr>
        <p:spPr>
          <a:xfrm flipV="1">
            <a:off x="1019944" y="717045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5E7097BA-3542-284C-817B-DB3739F2DC8D}"/>
              </a:ext>
            </a:extLst>
          </p:cNvPr>
          <p:cNvCxnSpPr>
            <a:cxnSpLocks/>
          </p:cNvCxnSpPr>
          <p:nvPr/>
        </p:nvCxnSpPr>
        <p:spPr>
          <a:xfrm flipV="1">
            <a:off x="5326728" y="717045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251287F9-6CF3-BF4F-B496-B27E1965CFA2}"/>
              </a:ext>
            </a:extLst>
          </p:cNvPr>
          <p:cNvCxnSpPr>
            <a:cxnSpLocks/>
          </p:cNvCxnSpPr>
          <p:nvPr/>
        </p:nvCxnSpPr>
        <p:spPr>
          <a:xfrm flipV="1">
            <a:off x="9412104" y="717045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0C9BE385-61DA-874E-8653-33029AE4320B}"/>
              </a:ext>
            </a:extLst>
          </p:cNvPr>
          <p:cNvCxnSpPr>
            <a:cxnSpLocks/>
          </p:cNvCxnSpPr>
          <p:nvPr/>
        </p:nvCxnSpPr>
        <p:spPr>
          <a:xfrm flipV="1">
            <a:off x="12256904" y="717045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ADECB940-F664-9146-985A-96CC3D513209}"/>
              </a:ext>
            </a:extLst>
          </p:cNvPr>
          <p:cNvCxnSpPr>
            <a:cxnSpLocks/>
          </p:cNvCxnSpPr>
          <p:nvPr/>
        </p:nvCxnSpPr>
        <p:spPr>
          <a:xfrm>
            <a:off x="575048" y="8844935"/>
            <a:ext cx="13752000" cy="0"/>
          </a:xfrm>
          <a:prstGeom prst="straightConnector1">
            <a:avLst/>
          </a:prstGeom>
          <a:ln w="476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BE679153-C602-FE47-BFD4-2E527691142B}"/>
              </a:ext>
            </a:extLst>
          </p:cNvPr>
          <p:cNvCxnSpPr>
            <a:cxnSpLocks/>
          </p:cNvCxnSpPr>
          <p:nvPr/>
        </p:nvCxnSpPr>
        <p:spPr>
          <a:xfrm flipV="1">
            <a:off x="1019944" y="861317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A20E29FB-15AF-3F40-B7C1-E69350AF4C5C}"/>
              </a:ext>
            </a:extLst>
          </p:cNvPr>
          <p:cNvCxnSpPr>
            <a:cxnSpLocks/>
          </p:cNvCxnSpPr>
          <p:nvPr/>
        </p:nvCxnSpPr>
        <p:spPr>
          <a:xfrm flipV="1">
            <a:off x="5326728" y="861317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a:extLst>
              <a:ext uri="{FF2B5EF4-FFF2-40B4-BE49-F238E27FC236}">
                <a16:creationId xmlns:a16="http://schemas.microsoft.com/office/drawing/2014/main" id="{A13AD453-E9DB-C549-B7CD-602656FFD85B}"/>
              </a:ext>
            </a:extLst>
          </p:cNvPr>
          <p:cNvCxnSpPr>
            <a:cxnSpLocks/>
          </p:cNvCxnSpPr>
          <p:nvPr/>
        </p:nvCxnSpPr>
        <p:spPr>
          <a:xfrm flipV="1">
            <a:off x="9412104" y="861317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073348B0-CBC0-7847-BD5A-BDF180AA42B2}"/>
              </a:ext>
            </a:extLst>
          </p:cNvPr>
          <p:cNvCxnSpPr>
            <a:cxnSpLocks/>
          </p:cNvCxnSpPr>
          <p:nvPr/>
        </p:nvCxnSpPr>
        <p:spPr>
          <a:xfrm flipV="1">
            <a:off x="12256904" y="8613170"/>
            <a:ext cx="0" cy="46353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71" name="Espace réservé du texte 2">
            <a:extLst>
              <a:ext uri="{FF2B5EF4-FFF2-40B4-BE49-F238E27FC236}">
                <a16:creationId xmlns:a16="http://schemas.microsoft.com/office/drawing/2014/main" id="{6AE46936-FA3E-B94E-A4D6-88A20F49EE5E}"/>
              </a:ext>
            </a:extLst>
          </p:cNvPr>
          <p:cNvSpPr>
            <a:spLocks noGrp="1"/>
          </p:cNvSpPr>
          <p:nvPr>
            <p:ph type="body" sz="quarter" idx="11"/>
          </p:nvPr>
        </p:nvSpPr>
        <p:spPr>
          <a:xfrm>
            <a:off x="15155690" y="3771715"/>
            <a:ext cx="2448272" cy="723713"/>
          </a:xfrm>
        </p:spPr>
        <p:txBody>
          <a:bodyPr/>
          <a:lstStyle/>
          <a:p>
            <a:pPr>
              <a:buBlip>
                <a:blip r:embed="rId4"/>
              </a:buBlip>
            </a:pPr>
            <a:r>
              <a:rPr lang="fr-FR" dirty="0"/>
              <a:t>GOD VIEW</a:t>
            </a:r>
          </a:p>
        </p:txBody>
      </p:sp>
      <p:sp>
        <p:nvSpPr>
          <p:cNvPr id="46" name="Rectangle 45">
            <a:extLst>
              <a:ext uri="{FF2B5EF4-FFF2-40B4-BE49-F238E27FC236}">
                <a16:creationId xmlns:a16="http://schemas.microsoft.com/office/drawing/2014/main" id="{D9CD81FC-E271-6341-A68E-30401DF79B4A}"/>
              </a:ext>
            </a:extLst>
          </p:cNvPr>
          <p:cNvSpPr/>
          <p:nvPr/>
        </p:nvSpPr>
        <p:spPr>
          <a:xfrm>
            <a:off x="215008" y="5134208"/>
            <a:ext cx="3595087" cy="369332"/>
          </a:xfrm>
          <a:prstGeom prst="rect">
            <a:avLst/>
          </a:prstGeom>
        </p:spPr>
        <p:txBody>
          <a:bodyPr wrap="none">
            <a:spAutoFit/>
          </a:bodyPr>
          <a:lstStyle/>
          <a:p>
            <a:r>
              <a:rPr lang="fr-FR" dirty="0"/>
              <a:t>WHITE_ BLACK_ DATABASE_AV_AI</a:t>
            </a:r>
          </a:p>
        </p:txBody>
      </p:sp>
      <p:sp>
        <p:nvSpPr>
          <p:cNvPr id="73" name="Rectangle 72">
            <a:extLst>
              <a:ext uri="{FF2B5EF4-FFF2-40B4-BE49-F238E27FC236}">
                <a16:creationId xmlns:a16="http://schemas.microsoft.com/office/drawing/2014/main" id="{06BE8ECD-5785-5342-93AE-397BC58E8A1D}"/>
              </a:ext>
            </a:extLst>
          </p:cNvPr>
          <p:cNvSpPr/>
          <p:nvPr/>
        </p:nvSpPr>
        <p:spPr>
          <a:xfrm>
            <a:off x="215008" y="4849728"/>
            <a:ext cx="3614323" cy="369332"/>
          </a:xfrm>
          <a:prstGeom prst="rect">
            <a:avLst/>
          </a:prstGeom>
        </p:spPr>
        <p:txBody>
          <a:bodyPr wrap="none">
            <a:spAutoFit/>
          </a:bodyPr>
          <a:lstStyle/>
          <a:p>
            <a:r>
              <a:rPr lang="fr-FR" dirty="0"/>
              <a:t>WHITE_BLACK_DATABASE_AV_SIG</a:t>
            </a:r>
          </a:p>
        </p:txBody>
      </p:sp>
      <p:sp>
        <p:nvSpPr>
          <p:cNvPr id="74" name="Espace réservé du texte 2">
            <a:extLst>
              <a:ext uri="{FF2B5EF4-FFF2-40B4-BE49-F238E27FC236}">
                <a16:creationId xmlns:a16="http://schemas.microsoft.com/office/drawing/2014/main" id="{682035DB-F56D-9A4D-A262-3E6C17AD850F}"/>
              </a:ext>
            </a:extLst>
          </p:cNvPr>
          <p:cNvSpPr txBox="1">
            <a:spLocks/>
          </p:cNvSpPr>
          <p:nvPr/>
        </p:nvSpPr>
        <p:spPr>
          <a:xfrm>
            <a:off x="15155690" y="5571915"/>
            <a:ext cx="2448272"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Blip>
                <a:blip r:embed="rId4"/>
              </a:buBlip>
            </a:pPr>
            <a:r>
              <a:rPr lang="fr-FR" dirty="0"/>
              <a:t>EPP VIEW</a:t>
            </a:r>
          </a:p>
        </p:txBody>
      </p:sp>
      <p:sp>
        <p:nvSpPr>
          <p:cNvPr id="75" name="Espace réservé du texte 2">
            <a:extLst>
              <a:ext uri="{FF2B5EF4-FFF2-40B4-BE49-F238E27FC236}">
                <a16:creationId xmlns:a16="http://schemas.microsoft.com/office/drawing/2014/main" id="{2E204D27-952C-B64D-AA64-62126433A5C6}"/>
              </a:ext>
            </a:extLst>
          </p:cNvPr>
          <p:cNvSpPr txBox="1">
            <a:spLocks/>
          </p:cNvSpPr>
          <p:nvPr/>
        </p:nvSpPr>
        <p:spPr>
          <a:xfrm>
            <a:off x="15155690" y="7085651"/>
            <a:ext cx="2448272"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4"/>
              </a:buBlip>
            </a:pPr>
            <a:r>
              <a:rPr lang="fr-FR" dirty="0" err="1"/>
              <a:t>xDR</a:t>
            </a:r>
            <a:r>
              <a:rPr lang="fr-FR" dirty="0"/>
              <a:t> VIEW</a:t>
            </a:r>
          </a:p>
        </p:txBody>
      </p:sp>
      <p:sp>
        <p:nvSpPr>
          <p:cNvPr id="76" name="Espace réservé du texte 2">
            <a:extLst>
              <a:ext uri="{FF2B5EF4-FFF2-40B4-BE49-F238E27FC236}">
                <a16:creationId xmlns:a16="http://schemas.microsoft.com/office/drawing/2014/main" id="{1E5E8B2D-C83B-C84A-9BD5-FF6DB3299F0F}"/>
              </a:ext>
            </a:extLst>
          </p:cNvPr>
          <p:cNvSpPr txBox="1">
            <a:spLocks/>
          </p:cNvSpPr>
          <p:nvPr/>
        </p:nvSpPr>
        <p:spPr>
          <a:xfrm>
            <a:off x="15155689" y="8596251"/>
            <a:ext cx="2701279"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2500" kern="1200" spc="50" dirty="0">
                <a:solidFill>
                  <a:srgbClr val="737373"/>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Blip>
                <a:blip r:embed="rId4"/>
              </a:buBlip>
            </a:pPr>
            <a:r>
              <a:rPr lang="fr-FR" dirty="0"/>
              <a:t>GORILLE VIEW</a:t>
            </a:r>
          </a:p>
        </p:txBody>
      </p:sp>
      <p:sp>
        <p:nvSpPr>
          <p:cNvPr id="77" name="Rectangle 76">
            <a:extLst>
              <a:ext uri="{FF2B5EF4-FFF2-40B4-BE49-F238E27FC236}">
                <a16:creationId xmlns:a16="http://schemas.microsoft.com/office/drawing/2014/main" id="{2B3873ED-0EF7-554E-94B6-CBE8C8323809}"/>
              </a:ext>
            </a:extLst>
          </p:cNvPr>
          <p:cNvSpPr/>
          <p:nvPr/>
        </p:nvSpPr>
        <p:spPr>
          <a:xfrm>
            <a:off x="5796585" y="3478024"/>
            <a:ext cx="2652970" cy="369332"/>
          </a:xfrm>
          <a:prstGeom prst="rect">
            <a:avLst/>
          </a:prstGeom>
        </p:spPr>
        <p:txBody>
          <a:bodyPr wrap="none">
            <a:spAutoFit/>
          </a:bodyPr>
          <a:lstStyle/>
          <a:p>
            <a:r>
              <a:rPr lang="fr-FR" dirty="0"/>
              <a:t>NEW_ATTACK (VARIANT)</a:t>
            </a:r>
          </a:p>
        </p:txBody>
      </p:sp>
      <p:sp>
        <p:nvSpPr>
          <p:cNvPr id="78" name="Rectangle 77">
            <a:extLst>
              <a:ext uri="{FF2B5EF4-FFF2-40B4-BE49-F238E27FC236}">
                <a16:creationId xmlns:a16="http://schemas.microsoft.com/office/drawing/2014/main" id="{06D3D4F3-F621-3143-9AD7-27FF484A6886}"/>
              </a:ext>
            </a:extLst>
          </p:cNvPr>
          <p:cNvSpPr/>
          <p:nvPr/>
        </p:nvSpPr>
        <p:spPr>
          <a:xfrm>
            <a:off x="4888608" y="5134208"/>
            <a:ext cx="1744388" cy="369332"/>
          </a:xfrm>
          <a:prstGeom prst="rect">
            <a:avLst/>
          </a:prstGeom>
        </p:spPr>
        <p:txBody>
          <a:bodyPr wrap="none">
            <a:spAutoFit/>
          </a:bodyPr>
          <a:lstStyle/>
          <a:p>
            <a:r>
              <a:rPr lang="fr-FR" dirty="0"/>
              <a:t>NO DETECTION</a:t>
            </a:r>
          </a:p>
        </p:txBody>
      </p:sp>
      <p:sp>
        <p:nvSpPr>
          <p:cNvPr id="79" name="Rectangle 78">
            <a:extLst>
              <a:ext uri="{FF2B5EF4-FFF2-40B4-BE49-F238E27FC236}">
                <a16:creationId xmlns:a16="http://schemas.microsoft.com/office/drawing/2014/main" id="{F5AA57AB-FD1F-A948-980E-980E0B638221}"/>
              </a:ext>
            </a:extLst>
          </p:cNvPr>
          <p:cNvSpPr/>
          <p:nvPr/>
        </p:nvSpPr>
        <p:spPr>
          <a:xfrm>
            <a:off x="4888608" y="4849728"/>
            <a:ext cx="1680268" cy="369332"/>
          </a:xfrm>
          <a:prstGeom prst="rect">
            <a:avLst/>
          </a:prstGeom>
        </p:spPr>
        <p:txBody>
          <a:bodyPr wrap="none">
            <a:spAutoFit/>
          </a:bodyPr>
          <a:lstStyle/>
          <a:p>
            <a:r>
              <a:rPr lang="fr-FR" dirty="0"/>
              <a:t>NO DETECTION</a:t>
            </a:r>
          </a:p>
        </p:txBody>
      </p:sp>
      <p:sp>
        <p:nvSpPr>
          <p:cNvPr id="80" name="Rectangle 79">
            <a:extLst>
              <a:ext uri="{FF2B5EF4-FFF2-40B4-BE49-F238E27FC236}">
                <a16:creationId xmlns:a16="http://schemas.microsoft.com/office/drawing/2014/main" id="{3844EFD4-2A63-6548-A7BE-996292B7AF55}"/>
              </a:ext>
            </a:extLst>
          </p:cNvPr>
          <p:cNvSpPr/>
          <p:nvPr/>
        </p:nvSpPr>
        <p:spPr>
          <a:xfrm>
            <a:off x="215008" y="6580108"/>
            <a:ext cx="3595087" cy="369332"/>
          </a:xfrm>
          <a:prstGeom prst="rect">
            <a:avLst/>
          </a:prstGeom>
        </p:spPr>
        <p:txBody>
          <a:bodyPr wrap="none">
            <a:spAutoFit/>
          </a:bodyPr>
          <a:lstStyle/>
          <a:p>
            <a:r>
              <a:rPr lang="fr-FR" dirty="0"/>
              <a:t>WHITE_ BLACK_ DATABASE_AV_AI</a:t>
            </a:r>
          </a:p>
        </p:txBody>
      </p:sp>
      <p:sp>
        <p:nvSpPr>
          <p:cNvPr id="81" name="Rectangle 80">
            <a:extLst>
              <a:ext uri="{FF2B5EF4-FFF2-40B4-BE49-F238E27FC236}">
                <a16:creationId xmlns:a16="http://schemas.microsoft.com/office/drawing/2014/main" id="{DD3A878B-1D86-6A40-9F7B-C1C57CE20D76}"/>
              </a:ext>
            </a:extLst>
          </p:cNvPr>
          <p:cNvSpPr/>
          <p:nvPr/>
        </p:nvSpPr>
        <p:spPr>
          <a:xfrm>
            <a:off x="215008" y="6295628"/>
            <a:ext cx="3713709" cy="369332"/>
          </a:xfrm>
          <a:prstGeom prst="rect">
            <a:avLst/>
          </a:prstGeom>
        </p:spPr>
        <p:txBody>
          <a:bodyPr wrap="none">
            <a:spAutoFit/>
          </a:bodyPr>
          <a:lstStyle/>
          <a:p>
            <a:r>
              <a:rPr lang="fr-FR" dirty="0"/>
              <a:t>WHITE_ BLACK_ DATABASE_AV_SIG</a:t>
            </a:r>
          </a:p>
        </p:txBody>
      </p:sp>
      <p:sp>
        <p:nvSpPr>
          <p:cNvPr id="83" name="Rectangle 82">
            <a:extLst>
              <a:ext uri="{FF2B5EF4-FFF2-40B4-BE49-F238E27FC236}">
                <a16:creationId xmlns:a16="http://schemas.microsoft.com/office/drawing/2014/main" id="{D0F9F623-B9FA-E04F-8AE6-9566E9DF859D}"/>
              </a:ext>
            </a:extLst>
          </p:cNvPr>
          <p:cNvSpPr/>
          <p:nvPr/>
        </p:nvSpPr>
        <p:spPr>
          <a:xfrm>
            <a:off x="4175448" y="6718384"/>
            <a:ext cx="4158511" cy="369332"/>
          </a:xfrm>
          <a:prstGeom prst="rect">
            <a:avLst/>
          </a:prstGeom>
        </p:spPr>
        <p:txBody>
          <a:bodyPr wrap="none">
            <a:spAutoFit/>
          </a:bodyPr>
          <a:lstStyle/>
          <a:p>
            <a:r>
              <a:rPr lang="fr-FR" dirty="0" err="1"/>
              <a:t>xDR</a:t>
            </a:r>
            <a:r>
              <a:rPr lang="fr-FR" dirty="0"/>
              <a:t> ENGINE: DETECTION as SUSPICIOUS</a:t>
            </a:r>
          </a:p>
        </p:txBody>
      </p:sp>
      <p:sp>
        <p:nvSpPr>
          <p:cNvPr id="85" name="Rectangle 84">
            <a:extLst>
              <a:ext uri="{FF2B5EF4-FFF2-40B4-BE49-F238E27FC236}">
                <a16:creationId xmlns:a16="http://schemas.microsoft.com/office/drawing/2014/main" id="{3F47CF42-2DB9-C649-B0FB-0E0053E6DD49}"/>
              </a:ext>
            </a:extLst>
          </p:cNvPr>
          <p:cNvSpPr/>
          <p:nvPr/>
        </p:nvSpPr>
        <p:spPr>
          <a:xfrm>
            <a:off x="8546208" y="5134208"/>
            <a:ext cx="3524619" cy="369332"/>
          </a:xfrm>
          <a:prstGeom prst="rect">
            <a:avLst/>
          </a:prstGeom>
        </p:spPr>
        <p:txBody>
          <a:bodyPr wrap="none">
            <a:spAutoFit/>
          </a:bodyPr>
          <a:lstStyle/>
          <a:p>
            <a:r>
              <a:rPr lang="fr-FR" dirty="0"/>
              <a:t>INDICE WITHOUT CONFIRMATION</a:t>
            </a:r>
          </a:p>
        </p:txBody>
      </p:sp>
      <p:sp>
        <p:nvSpPr>
          <p:cNvPr id="86" name="Rectangle 85">
            <a:extLst>
              <a:ext uri="{FF2B5EF4-FFF2-40B4-BE49-F238E27FC236}">
                <a16:creationId xmlns:a16="http://schemas.microsoft.com/office/drawing/2014/main" id="{22B6F442-F560-7E4A-8149-EF28E36D151E}"/>
              </a:ext>
            </a:extLst>
          </p:cNvPr>
          <p:cNvSpPr/>
          <p:nvPr/>
        </p:nvSpPr>
        <p:spPr>
          <a:xfrm>
            <a:off x="8546208" y="4849728"/>
            <a:ext cx="2731838" cy="369332"/>
          </a:xfrm>
          <a:prstGeom prst="rect">
            <a:avLst/>
          </a:prstGeom>
        </p:spPr>
        <p:txBody>
          <a:bodyPr wrap="none">
            <a:spAutoFit/>
          </a:bodyPr>
          <a:lstStyle/>
          <a:p>
            <a:r>
              <a:rPr lang="fr-FR" dirty="0"/>
              <a:t>NOTHING UNTIL DAMAGE</a:t>
            </a:r>
          </a:p>
        </p:txBody>
      </p:sp>
      <p:sp>
        <p:nvSpPr>
          <p:cNvPr id="87" name="Rectangle 86">
            <a:extLst>
              <a:ext uri="{FF2B5EF4-FFF2-40B4-BE49-F238E27FC236}">
                <a16:creationId xmlns:a16="http://schemas.microsoft.com/office/drawing/2014/main" id="{75264C7A-C07F-744E-9EE5-47D3BB617ADA}"/>
              </a:ext>
            </a:extLst>
          </p:cNvPr>
          <p:cNvSpPr/>
          <p:nvPr/>
        </p:nvSpPr>
        <p:spPr>
          <a:xfrm>
            <a:off x="215008" y="6871692"/>
            <a:ext cx="3342069" cy="369332"/>
          </a:xfrm>
          <a:prstGeom prst="rect">
            <a:avLst/>
          </a:prstGeom>
        </p:spPr>
        <p:txBody>
          <a:bodyPr wrap="none">
            <a:spAutoFit/>
          </a:bodyPr>
          <a:lstStyle/>
          <a:p>
            <a:r>
              <a:rPr lang="fr-FR" dirty="0"/>
              <a:t>WHITE_ BLACK_ DATABSE_XDR</a:t>
            </a:r>
          </a:p>
        </p:txBody>
      </p:sp>
      <p:sp>
        <p:nvSpPr>
          <p:cNvPr id="88" name="Rectangle 87">
            <a:extLst>
              <a:ext uri="{FF2B5EF4-FFF2-40B4-BE49-F238E27FC236}">
                <a16:creationId xmlns:a16="http://schemas.microsoft.com/office/drawing/2014/main" id="{4C415B01-5046-A44D-BFAF-8F2E5B79E87E}"/>
              </a:ext>
            </a:extLst>
          </p:cNvPr>
          <p:cNvSpPr/>
          <p:nvPr/>
        </p:nvSpPr>
        <p:spPr>
          <a:xfrm>
            <a:off x="8815141" y="6718384"/>
            <a:ext cx="1192955" cy="369332"/>
          </a:xfrm>
          <a:prstGeom prst="rect">
            <a:avLst/>
          </a:prstGeom>
        </p:spPr>
        <p:txBody>
          <a:bodyPr wrap="none">
            <a:spAutoFit/>
          </a:bodyPr>
          <a:lstStyle/>
          <a:p>
            <a:r>
              <a:rPr lang="fr-FR" dirty="0" err="1"/>
              <a:t>IoC</a:t>
            </a:r>
            <a:r>
              <a:rPr lang="fr-FR" dirty="0"/>
              <a:t> </a:t>
            </a:r>
            <a:r>
              <a:rPr lang="fr-FR" dirty="0" err="1"/>
              <a:t>search</a:t>
            </a:r>
            <a:endParaRPr lang="fr-FR" dirty="0"/>
          </a:p>
        </p:txBody>
      </p:sp>
      <p:sp>
        <p:nvSpPr>
          <p:cNvPr id="89" name="Rectangle 88">
            <a:extLst>
              <a:ext uri="{FF2B5EF4-FFF2-40B4-BE49-F238E27FC236}">
                <a16:creationId xmlns:a16="http://schemas.microsoft.com/office/drawing/2014/main" id="{C4BDFE1D-878B-EC45-A7BC-C7992844BA38}"/>
              </a:ext>
            </a:extLst>
          </p:cNvPr>
          <p:cNvSpPr/>
          <p:nvPr/>
        </p:nvSpPr>
        <p:spPr>
          <a:xfrm>
            <a:off x="11164690" y="6718384"/>
            <a:ext cx="3377143" cy="369332"/>
          </a:xfrm>
          <a:prstGeom prst="rect">
            <a:avLst/>
          </a:prstGeom>
        </p:spPr>
        <p:txBody>
          <a:bodyPr wrap="none">
            <a:spAutoFit/>
          </a:bodyPr>
          <a:lstStyle/>
          <a:p>
            <a:r>
              <a:rPr lang="fr-FR" dirty="0"/>
              <a:t>HIGH OVERHEAD REMEDIATION</a:t>
            </a:r>
          </a:p>
        </p:txBody>
      </p:sp>
      <p:sp>
        <p:nvSpPr>
          <p:cNvPr id="90" name="Rectangle 89">
            <a:extLst>
              <a:ext uri="{FF2B5EF4-FFF2-40B4-BE49-F238E27FC236}">
                <a16:creationId xmlns:a16="http://schemas.microsoft.com/office/drawing/2014/main" id="{972771B8-DB2A-5446-8612-1F3ACB47B57D}"/>
              </a:ext>
            </a:extLst>
          </p:cNvPr>
          <p:cNvSpPr/>
          <p:nvPr/>
        </p:nvSpPr>
        <p:spPr>
          <a:xfrm>
            <a:off x="215008" y="8374568"/>
            <a:ext cx="3855030" cy="369332"/>
          </a:xfrm>
          <a:prstGeom prst="rect">
            <a:avLst/>
          </a:prstGeom>
        </p:spPr>
        <p:txBody>
          <a:bodyPr wrap="none">
            <a:spAutoFit/>
          </a:bodyPr>
          <a:lstStyle/>
          <a:p>
            <a:r>
              <a:rPr lang="fr-FR" dirty="0"/>
              <a:t>WHITE_ BLACK_ DATABASE_GORILLE</a:t>
            </a:r>
          </a:p>
        </p:txBody>
      </p:sp>
      <p:sp>
        <p:nvSpPr>
          <p:cNvPr id="91" name="Rectangle 90">
            <a:extLst>
              <a:ext uri="{FF2B5EF4-FFF2-40B4-BE49-F238E27FC236}">
                <a16:creationId xmlns:a16="http://schemas.microsoft.com/office/drawing/2014/main" id="{6054AECC-8033-B747-9E96-D3FAF5049CFB}"/>
              </a:ext>
            </a:extLst>
          </p:cNvPr>
          <p:cNvSpPr/>
          <p:nvPr/>
        </p:nvSpPr>
        <p:spPr>
          <a:xfrm>
            <a:off x="4415167" y="8292792"/>
            <a:ext cx="3308150" cy="369332"/>
          </a:xfrm>
          <a:prstGeom prst="rect">
            <a:avLst/>
          </a:prstGeom>
        </p:spPr>
        <p:txBody>
          <a:bodyPr wrap="none">
            <a:spAutoFit/>
          </a:bodyPr>
          <a:lstStyle/>
          <a:p>
            <a:r>
              <a:rPr lang="fr-FR" dirty="0"/>
              <a:t>MALWARE CHARACTERIZATION</a:t>
            </a:r>
          </a:p>
        </p:txBody>
      </p:sp>
      <p:sp>
        <p:nvSpPr>
          <p:cNvPr id="92" name="Rectangle 91">
            <a:extLst>
              <a:ext uri="{FF2B5EF4-FFF2-40B4-BE49-F238E27FC236}">
                <a16:creationId xmlns:a16="http://schemas.microsoft.com/office/drawing/2014/main" id="{8D9B6C27-EEB6-D545-814A-F8C7A9D30EEA}"/>
              </a:ext>
            </a:extLst>
          </p:cNvPr>
          <p:cNvSpPr/>
          <p:nvPr/>
        </p:nvSpPr>
        <p:spPr>
          <a:xfrm>
            <a:off x="8376821" y="8292792"/>
            <a:ext cx="3099310" cy="369332"/>
          </a:xfrm>
          <a:prstGeom prst="rect">
            <a:avLst/>
          </a:prstGeom>
        </p:spPr>
        <p:txBody>
          <a:bodyPr wrap="none">
            <a:spAutoFit/>
          </a:bodyPr>
          <a:lstStyle/>
          <a:p>
            <a:r>
              <a:rPr lang="fr-FR" dirty="0"/>
              <a:t>ATTACK CHARACTERIZATION</a:t>
            </a:r>
          </a:p>
        </p:txBody>
      </p:sp>
      <p:sp>
        <p:nvSpPr>
          <p:cNvPr id="93" name="Rectangle 92">
            <a:extLst>
              <a:ext uri="{FF2B5EF4-FFF2-40B4-BE49-F238E27FC236}">
                <a16:creationId xmlns:a16="http://schemas.microsoft.com/office/drawing/2014/main" id="{65E5EFD3-3EC5-1345-9C4C-EB4682D633DA}"/>
              </a:ext>
            </a:extLst>
          </p:cNvPr>
          <p:cNvSpPr/>
          <p:nvPr/>
        </p:nvSpPr>
        <p:spPr>
          <a:xfrm>
            <a:off x="11567061" y="8292792"/>
            <a:ext cx="3774880" cy="369332"/>
          </a:xfrm>
          <a:prstGeom prst="rect">
            <a:avLst/>
          </a:prstGeom>
        </p:spPr>
        <p:txBody>
          <a:bodyPr wrap="none">
            <a:spAutoFit/>
          </a:bodyPr>
          <a:lstStyle/>
          <a:p>
            <a:r>
              <a:rPr lang="fr-FR" dirty="0"/>
              <a:t>QUICK &amp; CONSISTANT REMIDIATION</a:t>
            </a:r>
          </a:p>
        </p:txBody>
      </p:sp>
      <p:sp>
        <p:nvSpPr>
          <p:cNvPr id="96" name="Rectangle 95">
            <a:extLst>
              <a:ext uri="{FF2B5EF4-FFF2-40B4-BE49-F238E27FC236}">
                <a16:creationId xmlns:a16="http://schemas.microsoft.com/office/drawing/2014/main" id="{AC0321C1-724F-6A43-9386-1B61D5F53D4A}"/>
              </a:ext>
            </a:extLst>
          </p:cNvPr>
          <p:cNvSpPr/>
          <p:nvPr/>
        </p:nvSpPr>
        <p:spPr>
          <a:xfrm>
            <a:off x="215008" y="7778988"/>
            <a:ext cx="3595087" cy="369332"/>
          </a:xfrm>
          <a:prstGeom prst="rect">
            <a:avLst/>
          </a:prstGeom>
        </p:spPr>
        <p:txBody>
          <a:bodyPr wrap="none">
            <a:spAutoFit/>
          </a:bodyPr>
          <a:lstStyle/>
          <a:p>
            <a:r>
              <a:rPr lang="fr-FR" dirty="0"/>
              <a:t>WHITE_ BLACK_ DATABASE_AV_AI</a:t>
            </a:r>
          </a:p>
        </p:txBody>
      </p:sp>
      <p:sp>
        <p:nvSpPr>
          <p:cNvPr id="97" name="Rectangle 96">
            <a:extLst>
              <a:ext uri="{FF2B5EF4-FFF2-40B4-BE49-F238E27FC236}">
                <a16:creationId xmlns:a16="http://schemas.microsoft.com/office/drawing/2014/main" id="{58C68B31-A366-914A-AF0D-57744169E6DF}"/>
              </a:ext>
            </a:extLst>
          </p:cNvPr>
          <p:cNvSpPr/>
          <p:nvPr/>
        </p:nvSpPr>
        <p:spPr>
          <a:xfrm>
            <a:off x="215008" y="7494508"/>
            <a:ext cx="3713709" cy="369332"/>
          </a:xfrm>
          <a:prstGeom prst="rect">
            <a:avLst/>
          </a:prstGeom>
        </p:spPr>
        <p:txBody>
          <a:bodyPr wrap="none">
            <a:spAutoFit/>
          </a:bodyPr>
          <a:lstStyle/>
          <a:p>
            <a:r>
              <a:rPr lang="fr-FR" dirty="0"/>
              <a:t>WHITE_ BLACK_ DATABASE_AV_SIG</a:t>
            </a:r>
          </a:p>
        </p:txBody>
      </p:sp>
      <p:sp>
        <p:nvSpPr>
          <p:cNvPr id="98" name="Rectangle 97">
            <a:extLst>
              <a:ext uri="{FF2B5EF4-FFF2-40B4-BE49-F238E27FC236}">
                <a16:creationId xmlns:a16="http://schemas.microsoft.com/office/drawing/2014/main" id="{7B13C980-B894-6A43-BB35-4532449CA43B}"/>
              </a:ext>
            </a:extLst>
          </p:cNvPr>
          <p:cNvSpPr/>
          <p:nvPr/>
        </p:nvSpPr>
        <p:spPr>
          <a:xfrm>
            <a:off x="215008" y="8070572"/>
            <a:ext cx="3420616" cy="369332"/>
          </a:xfrm>
          <a:prstGeom prst="rect">
            <a:avLst/>
          </a:prstGeom>
        </p:spPr>
        <p:txBody>
          <a:bodyPr wrap="none">
            <a:spAutoFit/>
          </a:bodyPr>
          <a:lstStyle/>
          <a:p>
            <a:r>
              <a:rPr lang="fr-FR" dirty="0"/>
              <a:t>WHITE_ BLACK_ DATABASE_XDR</a:t>
            </a:r>
          </a:p>
        </p:txBody>
      </p:sp>
      <p:sp>
        <p:nvSpPr>
          <p:cNvPr id="100" name="Rectangle 99">
            <a:extLst>
              <a:ext uri="{FF2B5EF4-FFF2-40B4-BE49-F238E27FC236}">
                <a16:creationId xmlns:a16="http://schemas.microsoft.com/office/drawing/2014/main" id="{929A33AF-33B1-6945-BDEF-A46E6A87EF15}"/>
              </a:ext>
            </a:extLst>
          </p:cNvPr>
          <p:cNvSpPr/>
          <p:nvPr/>
        </p:nvSpPr>
        <p:spPr>
          <a:xfrm>
            <a:off x="3873263" y="7870512"/>
            <a:ext cx="428322" cy="369332"/>
          </a:xfrm>
          <a:prstGeom prst="rect">
            <a:avLst/>
          </a:prstGeom>
        </p:spPr>
        <p:txBody>
          <a:bodyPr wrap="none">
            <a:spAutoFit/>
          </a:bodyPr>
          <a:lstStyle/>
          <a:p>
            <a:r>
              <a:rPr lang="fr-FR" dirty="0"/>
              <a:t>(1)</a:t>
            </a:r>
          </a:p>
        </p:txBody>
      </p:sp>
      <p:sp>
        <p:nvSpPr>
          <p:cNvPr id="101" name="Rectangle 100">
            <a:extLst>
              <a:ext uri="{FF2B5EF4-FFF2-40B4-BE49-F238E27FC236}">
                <a16:creationId xmlns:a16="http://schemas.microsoft.com/office/drawing/2014/main" id="{B1F1AFA7-C400-C449-9C7D-0DF546482643}"/>
              </a:ext>
            </a:extLst>
          </p:cNvPr>
          <p:cNvSpPr/>
          <p:nvPr/>
        </p:nvSpPr>
        <p:spPr>
          <a:xfrm>
            <a:off x="5193408" y="7942520"/>
            <a:ext cx="455574" cy="369332"/>
          </a:xfrm>
          <a:prstGeom prst="rect">
            <a:avLst/>
          </a:prstGeom>
        </p:spPr>
        <p:txBody>
          <a:bodyPr wrap="none">
            <a:spAutoFit/>
          </a:bodyPr>
          <a:lstStyle/>
          <a:p>
            <a:r>
              <a:rPr lang="fr-FR" dirty="0"/>
              <a:t>(2)</a:t>
            </a:r>
          </a:p>
        </p:txBody>
      </p:sp>
      <p:sp>
        <p:nvSpPr>
          <p:cNvPr id="102" name="Rectangle 101">
            <a:extLst>
              <a:ext uri="{FF2B5EF4-FFF2-40B4-BE49-F238E27FC236}">
                <a16:creationId xmlns:a16="http://schemas.microsoft.com/office/drawing/2014/main" id="{CA3886D2-8B5A-4544-A2C6-9BE4F611479A}"/>
              </a:ext>
            </a:extLst>
          </p:cNvPr>
          <p:cNvSpPr/>
          <p:nvPr/>
        </p:nvSpPr>
        <p:spPr>
          <a:xfrm>
            <a:off x="3859082" y="8227485"/>
            <a:ext cx="460382" cy="369332"/>
          </a:xfrm>
          <a:prstGeom prst="rect">
            <a:avLst/>
          </a:prstGeom>
        </p:spPr>
        <p:txBody>
          <a:bodyPr wrap="none">
            <a:spAutoFit/>
          </a:bodyPr>
          <a:lstStyle/>
          <a:p>
            <a:r>
              <a:rPr lang="fr-FR" dirty="0"/>
              <a:t>(3)</a:t>
            </a:r>
          </a:p>
        </p:txBody>
      </p:sp>
      <p:sp>
        <p:nvSpPr>
          <p:cNvPr id="103" name="Rectangle 102">
            <a:extLst>
              <a:ext uri="{FF2B5EF4-FFF2-40B4-BE49-F238E27FC236}">
                <a16:creationId xmlns:a16="http://schemas.microsoft.com/office/drawing/2014/main" id="{2500D6F5-46ED-2A4F-8360-2D49901C8BF3}"/>
              </a:ext>
            </a:extLst>
          </p:cNvPr>
          <p:cNvSpPr/>
          <p:nvPr/>
        </p:nvSpPr>
        <p:spPr>
          <a:xfrm>
            <a:off x="215008" y="9716492"/>
            <a:ext cx="4270400" cy="369332"/>
          </a:xfrm>
          <a:prstGeom prst="rect">
            <a:avLst/>
          </a:prstGeom>
        </p:spPr>
        <p:txBody>
          <a:bodyPr wrap="none">
            <a:spAutoFit/>
          </a:bodyPr>
          <a:lstStyle/>
          <a:p>
            <a:r>
              <a:rPr lang="fr-FR" dirty="0"/>
              <a:t>WHITE_ BLACK_ DATABSE_THIRDPARTY</a:t>
            </a:r>
          </a:p>
        </p:txBody>
      </p:sp>
      <p:sp>
        <p:nvSpPr>
          <p:cNvPr id="104" name="Rectangle 103">
            <a:extLst>
              <a:ext uri="{FF2B5EF4-FFF2-40B4-BE49-F238E27FC236}">
                <a16:creationId xmlns:a16="http://schemas.microsoft.com/office/drawing/2014/main" id="{9501626F-6A2C-334B-B75B-E7041AA190C6}"/>
              </a:ext>
            </a:extLst>
          </p:cNvPr>
          <p:cNvSpPr/>
          <p:nvPr/>
        </p:nvSpPr>
        <p:spPr>
          <a:xfrm>
            <a:off x="4319464" y="9680004"/>
            <a:ext cx="471604" cy="369332"/>
          </a:xfrm>
          <a:prstGeom prst="rect">
            <a:avLst/>
          </a:prstGeom>
        </p:spPr>
        <p:txBody>
          <a:bodyPr wrap="none">
            <a:spAutoFit/>
          </a:bodyPr>
          <a:lstStyle/>
          <a:p>
            <a:r>
              <a:rPr lang="fr-FR" dirty="0"/>
              <a:t>(4)</a:t>
            </a:r>
          </a:p>
        </p:txBody>
      </p:sp>
    </p:spTree>
    <p:extLst>
      <p:ext uri="{BB962C8B-B14F-4D97-AF65-F5344CB8AC3E}">
        <p14:creationId xmlns:p14="http://schemas.microsoft.com/office/powerpoint/2010/main" val="20094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1">
            <a:extLst>
              <a:ext uri="{FF2B5EF4-FFF2-40B4-BE49-F238E27FC236}">
                <a16:creationId xmlns:a16="http://schemas.microsoft.com/office/drawing/2014/main" id="{088E0895-7DF9-3A40-A09B-BFD097703CF8}"/>
              </a:ext>
            </a:extLst>
          </p:cNvPr>
          <p:cNvSpPr txBox="1">
            <a:spLocks/>
          </p:cNvSpPr>
          <p:nvPr/>
        </p:nvSpPr>
        <p:spPr>
          <a:xfrm rot="21353634">
            <a:off x="524917" y="330821"/>
            <a:ext cx="3143412" cy="723713"/>
          </a:xfrm>
          <a:prstGeom prst="rect">
            <a:avLst/>
          </a:prstGeom>
        </p:spPr>
        <p:txBody>
          <a:bodyPr/>
          <a:lstStyle>
            <a:lvl1pPr marL="342900" indent="-342900" algn="l" defTabSz="914400" rtl="0" eaLnBrk="1" latinLnBrk="0" hangingPunct="1">
              <a:lnSpc>
                <a:spcPct val="100000"/>
              </a:lnSpc>
              <a:spcBef>
                <a:spcPts val="1632"/>
              </a:spcBef>
              <a:buFont typeface="Arial" pitchFamily="34" charset="0"/>
              <a:buNone/>
              <a:defRPr lang="fr-FR" sz="4000" kern="1200" spc="200" dirty="0">
                <a:solidFill>
                  <a:srgbClr val="FFFFFF"/>
                </a:solidFill>
                <a:latin typeface="Roboto Condensed Bold"/>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3600" dirty="0">
                <a:solidFill>
                  <a:srgbClr val="30609D"/>
                </a:solidFill>
              </a:rPr>
              <a:t>QUARKSFLOW</a:t>
            </a:r>
          </a:p>
        </p:txBody>
      </p:sp>
      <p:sp>
        <p:nvSpPr>
          <p:cNvPr id="4" name="Espace réservé du texte 3">
            <a:extLst>
              <a:ext uri="{FF2B5EF4-FFF2-40B4-BE49-F238E27FC236}">
                <a16:creationId xmlns:a16="http://schemas.microsoft.com/office/drawing/2014/main" id="{3F8E7323-153F-9D4D-890E-753E2EC424F5}"/>
              </a:ext>
            </a:extLst>
          </p:cNvPr>
          <p:cNvSpPr>
            <a:spLocks noGrp="1"/>
          </p:cNvSpPr>
          <p:nvPr>
            <p:ph type="body" sz="quarter" idx="10"/>
          </p:nvPr>
        </p:nvSpPr>
        <p:spPr/>
        <p:txBody>
          <a:bodyPr/>
          <a:lstStyle/>
          <a:p>
            <a:endParaRPr lang="fr-FR"/>
          </a:p>
        </p:txBody>
      </p:sp>
      <p:sp>
        <p:nvSpPr>
          <p:cNvPr id="6" name="Espace réservé du texte 5">
            <a:extLst>
              <a:ext uri="{FF2B5EF4-FFF2-40B4-BE49-F238E27FC236}">
                <a16:creationId xmlns:a16="http://schemas.microsoft.com/office/drawing/2014/main" id="{8BFEEDF8-2A91-2A4E-828C-943A2A998AE6}"/>
              </a:ext>
            </a:extLst>
          </p:cNvPr>
          <p:cNvSpPr>
            <a:spLocks noGrp="1"/>
          </p:cNvSpPr>
          <p:nvPr>
            <p:ph type="body" sz="quarter" idx="11"/>
          </p:nvPr>
        </p:nvSpPr>
        <p:spPr/>
        <p:txBody>
          <a:bodyPr/>
          <a:lstStyle/>
          <a:p>
            <a:endParaRPr lang="fr-FR"/>
          </a:p>
        </p:txBody>
      </p:sp>
      <p:pic>
        <p:nvPicPr>
          <p:cNvPr id="11" name="Image 10">
            <a:extLst>
              <a:ext uri="{FF2B5EF4-FFF2-40B4-BE49-F238E27FC236}">
                <a16:creationId xmlns:a16="http://schemas.microsoft.com/office/drawing/2014/main" id="{8F390488-9CE0-F346-B04A-5DAE1679E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
            <a:ext cx="15582900" cy="10248900"/>
          </a:xfrm>
          <a:prstGeom prst="rect">
            <a:avLst/>
          </a:prstGeom>
        </p:spPr>
      </p:pic>
      <p:sp>
        <p:nvSpPr>
          <p:cNvPr id="70" name="Rectangle 69">
            <a:extLst>
              <a:ext uri="{FF2B5EF4-FFF2-40B4-BE49-F238E27FC236}">
                <a16:creationId xmlns:a16="http://schemas.microsoft.com/office/drawing/2014/main" id="{79BB6C49-C427-5245-8DF7-C83AE0074FF4}"/>
              </a:ext>
            </a:extLst>
          </p:cNvPr>
          <p:cNvSpPr/>
          <p:nvPr/>
        </p:nvSpPr>
        <p:spPr>
          <a:xfrm>
            <a:off x="14716958" y="819468"/>
            <a:ext cx="3213444" cy="338554"/>
          </a:xfrm>
          <a:prstGeom prst="rect">
            <a:avLst/>
          </a:prstGeom>
        </p:spPr>
        <p:txBody>
          <a:bodyPr wrap="none">
            <a:spAutoFit/>
          </a:bodyPr>
          <a:lstStyle/>
          <a:p>
            <a:r>
              <a:rPr lang="fr-FR" sz="1600" dirty="0"/>
              <a:t>WHITE_ BLACK_ DATABASE_AV_AI</a:t>
            </a:r>
          </a:p>
        </p:txBody>
      </p:sp>
      <p:sp>
        <p:nvSpPr>
          <p:cNvPr id="72" name="Rectangle 71">
            <a:extLst>
              <a:ext uri="{FF2B5EF4-FFF2-40B4-BE49-F238E27FC236}">
                <a16:creationId xmlns:a16="http://schemas.microsoft.com/office/drawing/2014/main" id="{FCE66FFC-E04A-F14E-ABA9-10A72F1CA860}"/>
              </a:ext>
            </a:extLst>
          </p:cNvPr>
          <p:cNvSpPr/>
          <p:nvPr/>
        </p:nvSpPr>
        <p:spPr>
          <a:xfrm>
            <a:off x="14716958" y="534988"/>
            <a:ext cx="3317639" cy="338554"/>
          </a:xfrm>
          <a:prstGeom prst="rect">
            <a:avLst/>
          </a:prstGeom>
        </p:spPr>
        <p:txBody>
          <a:bodyPr wrap="none">
            <a:spAutoFit/>
          </a:bodyPr>
          <a:lstStyle/>
          <a:p>
            <a:r>
              <a:rPr lang="fr-FR" sz="1600" dirty="0"/>
              <a:t>WHITE_ BLACK_ DATABASE_AV_SIG</a:t>
            </a:r>
          </a:p>
        </p:txBody>
      </p:sp>
      <p:sp>
        <p:nvSpPr>
          <p:cNvPr id="82" name="Rectangle 81">
            <a:extLst>
              <a:ext uri="{FF2B5EF4-FFF2-40B4-BE49-F238E27FC236}">
                <a16:creationId xmlns:a16="http://schemas.microsoft.com/office/drawing/2014/main" id="{9A8B299B-75C5-1948-97E7-D6B806A000D0}"/>
              </a:ext>
            </a:extLst>
          </p:cNvPr>
          <p:cNvSpPr/>
          <p:nvPr/>
        </p:nvSpPr>
        <p:spPr>
          <a:xfrm>
            <a:off x="14716958" y="1111052"/>
            <a:ext cx="2932791" cy="338554"/>
          </a:xfrm>
          <a:prstGeom prst="rect">
            <a:avLst/>
          </a:prstGeom>
        </p:spPr>
        <p:txBody>
          <a:bodyPr wrap="none">
            <a:spAutoFit/>
          </a:bodyPr>
          <a:lstStyle/>
          <a:p>
            <a:r>
              <a:rPr lang="fr-FR" sz="1600" dirty="0"/>
              <a:t>WHITE_ BLACK_ DATABSE_XDR</a:t>
            </a:r>
          </a:p>
        </p:txBody>
      </p:sp>
      <p:sp>
        <p:nvSpPr>
          <p:cNvPr id="94" name="Rectangle 93">
            <a:extLst>
              <a:ext uri="{FF2B5EF4-FFF2-40B4-BE49-F238E27FC236}">
                <a16:creationId xmlns:a16="http://schemas.microsoft.com/office/drawing/2014/main" id="{98DA622B-4890-C342-A001-40B9F3B5CF6B}"/>
              </a:ext>
            </a:extLst>
          </p:cNvPr>
          <p:cNvSpPr/>
          <p:nvPr/>
        </p:nvSpPr>
        <p:spPr>
          <a:xfrm>
            <a:off x="14716958" y="1608357"/>
            <a:ext cx="3355983" cy="584775"/>
          </a:xfrm>
          <a:prstGeom prst="rect">
            <a:avLst/>
          </a:prstGeom>
        </p:spPr>
        <p:txBody>
          <a:bodyPr wrap="none">
            <a:spAutoFit/>
          </a:bodyPr>
          <a:lstStyle/>
          <a:p>
            <a:r>
              <a:rPr lang="fr-FR" sz="1600" dirty="0"/>
              <a:t>WHITE_ BLACK_ DATABASE_EDITOR</a:t>
            </a:r>
          </a:p>
          <a:p>
            <a:r>
              <a:rPr lang="fr-FR" sz="1600" dirty="0"/>
              <a:t>(first installation, updates, patch)</a:t>
            </a:r>
          </a:p>
        </p:txBody>
      </p:sp>
      <p:sp>
        <p:nvSpPr>
          <p:cNvPr id="99" name="Rectangle 98">
            <a:extLst>
              <a:ext uri="{FF2B5EF4-FFF2-40B4-BE49-F238E27FC236}">
                <a16:creationId xmlns:a16="http://schemas.microsoft.com/office/drawing/2014/main" id="{D6AB766E-FAC4-B949-81FD-DBFC91B8647C}"/>
              </a:ext>
            </a:extLst>
          </p:cNvPr>
          <p:cNvSpPr/>
          <p:nvPr/>
        </p:nvSpPr>
        <p:spPr>
          <a:xfrm>
            <a:off x="14544600" y="5134208"/>
            <a:ext cx="3448957" cy="338554"/>
          </a:xfrm>
          <a:prstGeom prst="rect">
            <a:avLst/>
          </a:prstGeom>
        </p:spPr>
        <p:txBody>
          <a:bodyPr wrap="none">
            <a:spAutoFit/>
          </a:bodyPr>
          <a:lstStyle/>
          <a:p>
            <a:r>
              <a:rPr lang="fr-FR" sz="1600" dirty="0"/>
              <a:t>WHITE_ BLACK_ DATABASE_GORILLE</a:t>
            </a:r>
          </a:p>
        </p:txBody>
      </p:sp>
      <p:sp>
        <p:nvSpPr>
          <p:cNvPr id="105" name="Rectangle 104">
            <a:extLst>
              <a:ext uri="{FF2B5EF4-FFF2-40B4-BE49-F238E27FC236}">
                <a16:creationId xmlns:a16="http://schemas.microsoft.com/office/drawing/2014/main" id="{AC0A0463-25B0-1041-B9AA-87B320F4CB94}"/>
              </a:ext>
            </a:extLst>
          </p:cNvPr>
          <p:cNvSpPr/>
          <p:nvPr/>
        </p:nvSpPr>
        <p:spPr>
          <a:xfrm>
            <a:off x="15653862" y="5512115"/>
            <a:ext cx="1784848" cy="584775"/>
          </a:xfrm>
          <a:prstGeom prst="rect">
            <a:avLst/>
          </a:prstGeom>
        </p:spPr>
        <p:txBody>
          <a:bodyPr wrap="none">
            <a:spAutoFit/>
          </a:bodyPr>
          <a:lstStyle/>
          <a:p>
            <a:r>
              <a:rPr lang="fr-FR" sz="1600" dirty="0"/>
              <a:t>MORPHOLOGICAL</a:t>
            </a:r>
          </a:p>
          <a:p>
            <a:r>
              <a:rPr lang="fr-FR" sz="1600" dirty="0"/>
              <a:t>ENGINE</a:t>
            </a:r>
          </a:p>
        </p:txBody>
      </p:sp>
      <p:sp>
        <p:nvSpPr>
          <p:cNvPr id="106" name="Rectangle 105">
            <a:extLst>
              <a:ext uri="{FF2B5EF4-FFF2-40B4-BE49-F238E27FC236}">
                <a16:creationId xmlns:a16="http://schemas.microsoft.com/office/drawing/2014/main" id="{2DFEB3DD-FFE2-1347-A4AD-A95BBA4A2536}"/>
              </a:ext>
            </a:extLst>
          </p:cNvPr>
          <p:cNvSpPr/>
          <p:nvPr/>
        </p:nvSpPr>
        <p:spPr>
          <a:xfrm>
            <a:off x="13396199" y="7942520"/>
            <a:ext cx="4891802" cy="584775"/>
          </a:xfrm>
          <a:prstGeom prst="rect">
            <a:avLst/>
          </a:prstGeom>
        </p:spPr>
        <p:txBody>
          <a:bodyPr wrap="square">
            <a:spAutoFit/>
          </a:bodyPr>
          <a:lstStyle/>
          <a:p>
            <a:r>
              <a:rPr lang="fr-FR" sz="1600" dirty="0"/>
              <a:t>(1) Gorille </a:t>
            </a:r>
            <a:r>
              <a:rPr lang="fr-FR" sz="1600" dirty="0" err="1"/>
              <a:t>helps</a:t>
            </a:r>
            <a:r>
              <a:rPr lang="fr-FR" sz="1600" dirty="0"/>
              <a:t> editors, </a:t>
            </a:r>
            <a:r>
              <a:rPr lang="fr-FR" sz="1600" dirty="0" err="1"/>
              <a:t>suppliers</a:t>
            </a:r>
            <a:r>
              <a:rPr lang="fr-FR" sz="1600" dirty="0"/>
              <a:t> and </a:t>
            </a:r>
            <a:r>
              <a:rPr lang="fr-FR" sz="1600" dirty="0" err="1"/>
              <a:t>integrators</a:t>
            </a:r>
            <a:r>
              <a:rPr lang="fr-FR" sz="1600" dirty="0"/>
              <a:t> to </a:t>
            </a:r>
            <a:r>
              <a:rPr lang="fr-FR" sz="1600" dirty="0" err="1"/>
              <a:t>build</a:t>
            </a:r>
            <a:r>
              <a:rPr lang="fr-FR" sz="1600" dirty="0"/>
              <a:t> white-black </a:t>
            </a:r>
            <a:r>
              <a:rPr lang="fr-FR" sz="1600" dirty="0" err="1"/>
              <a:t>database</a:t>
            </a:r>
            <a:endParaRPr lang="fr-FR" sz="1600" dirty="0"/>
          </a:p>
        </p:txBody>
      </p:sp>
      <p:sp>
        <p:nvSpPr>
          <p:cNvPr id="107" name="Rectangle 106">
            <a:extLst>
              <a:ext uri="{FF2B5EF4-FFF2-40B4-BE49-F238E27FC236}">
                <a16:creationId xmlns:a16="http://schemas.microsoft.com/office/drawing/2014/main" id="{48B3052B-A6B7-BF45-A05E-DD0696C37400}"/>
              </a:ext>
            </a:extLst>
          </p:cNvPr>
          <p:cNvSpPr/>
          <p:nvPr/>
        </p:nvSpPr>
        <p:spPr>
          <a:xfrm>
            <a:off x="17424920" y="5719564"/>
            <a:ext cx="423514" cy="338554"/>
          </a:xfrm>
          <a:prstGeom prst="rect">
            <a:avLst/>
          </a:prstGeom>
        </p:spPr>
        <p:txBody>
          <a:bodyPr wrap="none">
            <a:spAutoFit/>
          </a:bodyPr>
          <a:lstStyle/>
          <a:p>
            <a:r>
              <a:rPr lang="fr-FR" sz="1600" dirty="0"/>
              <a:t>(2)</a:t>
            </a:r>
          </a:p>
        </p:txBody>
      </p:sp>
      <p:sp>
        <p:nvSpPr>
          <p:cNvPr id="108" name="Rectangle 107">
            <a:extLst>
              <a:ext uri="{FF2B5EF4-FFF2-40B4-BE49-F238E27FC236}">
                <a16:creationId xmlns:a16="http://schemas.microsoft.com/office/drawing/2014/main" id="{4DA7813A-6A57-6848-9830-F804B025EE37}"/>
              </a:ext>
            </a:extLst>
          </p:cNvPr>
          <p:cNvSpPr/>
          <p:nvPr/>
        </p:nvSpPr>
        <p:spPr>
          <a:xfrm>
            <a:off x="17212622" y="2263180"/>
            <a:ext cx="401072" cy="338554"/>
          </a:xfrm>
          <a:prstGeom prst="rect">
            <a:avLst/>
          </a:prstGeom>
        </p:spPr>
        <p:txBody>
          <a:bodyPr wrap="none">
            <a:spAutoFit/>
          </a:bodyPr>
          <a:lstStyle/>
          <a:p>
            <a:r>
              <a:rPr lang="fr-FR" sz="1600" dirty="0"/>
              <a:t>(1)</a:t>
            </a:r>
          </a:p>
        </p:txBody>
      </p:sp>
      <p:sp>
        <p:nvSpPr>
          <p:cNvPr id="109" name="Rectangle 108">
            <a:extLst>
              <a:ext uri="{FF2B5EF4-FFF2-40B4-BE49-F238E27FC236}">
                <a16:creationId xmlns:a16="http://schemas.microsoft.com/office/drawing/2014/main" id="{A72EECD5-62AF-9D48-937C-C63EFCE63B8E}"/>
              </a:ext>
            </a:extLst>
          </p:cNvPr>
          <p:cNvSpPr/>
          <p:nvPr/>
        </p:nvSpPr>
        <p:spPr>
          <a:xfrm>
            <a:off x="13396199" y="8817649"/>
            <a:ext cx="4891802" cy="584775"/>
          </a:xfrm>
          <a:prstGeom prst="rect">
            <a:avLst/>
          </a:prstGeom>
        </p:spPr>
        <p:txBody>
          <a:bodyPr wrap="square">
            <a:spAutoFit/>
          </a:bodyPr>
          <a:lstStyle/>
          <a:p>
            <a:r>
              <a:rPr lang="fr-FR" sz="1600" dirty="0"/>
              <a:t>(2) The </a:t>
            </a:r>
            <a:r>
              <a:rPr lang="fr-FR" sz="1600" dirty="0" err="1"/>
              <a:t>morphological</a:t>
            </a:r>
            <a:r>
              <a:rPr lang="fr-FR" sz="1600" dirty="0"/>
              <a:t> </a:t>
            </a:r>
            <a:r>
              <a:rPr lang="fr-FR" sz="1600" dirty="0" err="1"/>
              <a:t>engine</a:t>
            </a:r>
            <a:r>
              <a:rPr lang="fr-FR" sz="1600" dirty="0"/>
              <a:t> </a:t>
            </a:r>
            <a:r>
              <a:rPr lang="fr-FR" sz="1600" dirty="0" err="1"/>
              <a:t>will</a:t>
            </a:r>
            <a:r>
              <a:rPr lang="fr-FR" sz="1600" dirty="0"/>
              <a:t> </a:t>
            </a:r>
            <a:r>
              <a:rPr lang="fr-FR" sz="1600" dirty="0" err="1"/>
              <a:t>be</a:t>
            </a:r>
            <a:r>
              <a:rPr lang="fr-FR" sz="1600" dirty="0"/>
              <a:t> </a:t>
            </a:r>
            <a:r>
              <a:rPr lang="fr-FR" sz="1600" dirty="0" err="1"/>
              <a:t>used</a:t>
            </a:r>
            <a:r>
              <a:rPr lang="fr-FR" sz="1600" dirty="0"/>
              <a:t> to bypass </a:t>
            </a:r>
            <a:r>
              <a:rPr lang="fr-FR" sz="1600" dirty="0" err="1"/>
              <a:t>classic</a:t>
            </a:r>
            <a:r>
              <a:rPr lang="fr-FR" sz="1600" dirty="0"/>
              <a:t> </a:t>
            </a:r>
            <a:r>
              <a:rPr lang="fr-FR" sz="1600" dirty="0" err="1"/>
              <a:t>database</a:t>
            </a:r>
            <a:r>
              <a:rPr lang="fr-FR" sz="1600" dirty="0"/>
              <a:t> limitation</a:t>
            </a:r>
          </a:p>
        </p:txBody>
      </p:sp>
    </p:spTree>
    <p:extLst>
      <p:ext uri="{BB962C8B-B14F-4D97-AF65-F5344CB8AC3E}">
        <p14:creationId xmlns:p14="http://schemas.microsoft.com/office/powerpoint/2010/main" val="32969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2">
            <a:extLst>
              <a:ext uri="{FF2B5EF4-FFF2-40B4-BE49-F238E27FC236}">
                <a16:creationId xmlns:a16="http://schemas.microsoft.com/office/drawing/2014/main" id="{5894C4E7-705E-A34F-B3B5-1C5C0D590260}"/>
              </a:ext>
            </a:extLst>
          </p:cNvPr>
          <p:cNvSpPr txBox="1">
            <a:spLocks/>
          </p:cNvSpPr>
          <p:nvPr/>
        </p:nvSpPr>
        <p:spPr>
          <a:xfrm>
            <a:off x="9144000" y="6007596"/>
            <a:ext cx="4028220" cy="527088"/>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lang="fr-FR" sz="2300" b="0" i="0" kern="1200" spc="46" dirty="0">
                <a:solidFill>
                  <a:srgbClr val="FFFFFF"/>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t>www.cyber-detect.com</a:t>
            </a:r>
          </a:p>
        </p:txBody>
      </p:sp>
      <p:pic>
        <p:nvPicPr>
          <p:cNvPr id="5" name="Image 4">
            <a:extLst>
              <a:ext uri="{FF2B5EF4-FFF2-40B4-BE49-F238E27FC236}">
                <a16:creationId xmlns:a16="http://schemas.microsoft.com/office/drawing/2014/main" id="{D3F51997-BFF4-4FED-A649-99BB45374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567436"/>
            <a:ext cx="4968552" cy="2736304"/>
          </a:xfrm>
          <a:prstGeom prst="rect">
            <a:avLst/>
          </a:prstGeom>
        </p:spPr>
      </p:pic>
      <p:sp>
        <p:nvSpPr>
          <p:cNvPr id="13" name="ZoneTexte 12">
            <a:extLst>
              <a:ext uri="{FF2B5EF4-FFF2-40B4-BE49-F238E27FC236}">
                <a16:creationId xmlns:a16="http://schemas.microsoft.com/office/drawing/2014/main" id="{E9006432-E3B5-4924-A067-E98ACC5FA190}"/>
              </a:ext>
            </a:extLst>
          </p:cNvPr>
          <p:cNvSpPr txBox="1"/>
          <p:nvPr/>
        </p:nvSpPr>
        <p:spPr>
          <a:xfrm>
            <a:off x="9432032" y="7591772"/>
            <a:ext cx="4680520" cy="646331"/>
          </a:xfrm>
          <a:prstGeom prst="rect">
            <a:avLst/>
          </a:prstGeom>
          <a:noFill/>
        </p:spPr>
        <p:txBody>
          <a:bodyPr wrap="square" rtlCol="0">
            <a:spAutoFit/>
          </a:bodyPr>
          <a:lstStyle/>
          <a:p>
            <a:r>
              <a:rPr lang="fr-FR" sz="3600" dirty="0">
                <a:solidFill>
                  <a:schemeClr val="bg1"/>
                </a:solidFill>
              </a:rPr>
              <a:t>www.psc-france.com</a:t>
            </a:r>
          </a:p>
        </p:txBody>
      </p:sp>
    </p:spTree>
    <p:extLst>
      <p:ext uri="{BB962C8B-B14F-4D97-AF65-F5344CB8AC3E}">
        <p14:creationId xmlns:p14="http://schemas.microsoft.com/office/powerpoint/2010/main" val="303806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BFCE6E1-EA03-1241-AB9C-0F0DB7E57D7F}"/>
              </a:ext>
            </a:extLst>
          </p:cNvPr>
          <p:cNvSpPr>
            <a:spLocks noGrp="1"/>
          </p:cNvSpPr>
          <p:nvPr>
            <p:ph type="body" sz="quarter" idx="13"/>
          </p:nvPr>
        </p:nvSpPr>
        <p:spPr/>
        <p:txBody>
          <a:bodyPr/>
          <a:lstStyle/>
          <a:p>
            <a:r>
              <a:rPr lang="fr-FR" sz="4800" dirty="0"/>
              <a:t>CONTEXT</a:t>
            </a:r>
          </a:p>
          <a:p>
            <a:endParaRPr lang="fr-FR" dirty="0"/>
          </a:p>
        </p:txBody>
      </p:sp>
      <p:sp>
        <p:nvSpPr>
          <p:cNvPr id="3" name="Rectangle 2">
            <a:extLst>
              <a:ext uri="{FF2B5EF4-FFF2-40B4-BE49-F238E27FC236}">
                <a16:creationId xmlns:a16="http://schemas.microsoft.com/office/drawing/2014/main" id="{C149994E-D3C3-1440-9BDF-1310813C702A}"/>
              </a:ext>
            </a:extLst>
          </p:cNvPr>
          <p:cNvSpPr/>
          <p:nvPr/>
        </p:nvSpPr>
        <p:spPr>
          <a:xfrm>
            <a:off x="2815184" y="3507154"/>
            <a:ext cx="12657632" cy="3272691"/>
          </a:xfrm>
          <a:prstGeom prst="rect">
            <a:avLst/>
          </a:prstGeom>
        </p:spPr>
        <p:txBody>
          <a:bodyPr wrap="none">
            <a:spAutoFit/>
          </a:bodyPr>
          <a:lstStyle/>
          <a:p>
            <a:pPr marL="342900" indent="-342900" algn="ctr">
              <a:spcBef>
                <a:spcPts val="1632"/>
              </a:spcBef>
            </a:pPr>
            <a:r>
              <a:rPr lang="fr-FR" sz="6000" spc="50" dirty="0">
                <a:solidFill>
                  <a:srgbClr val="FFFFFF"/>
                </a:solidFill>
                <a:latin typeface="Roboto"/>
              </a:rPr>
              <a:t>TODAY, ANTIVIRUS ARE BASED ON </a:t>
            </a:r>
          </a:p>
          <a:p>
            <a:pPr marL="342900" indent="-342900" algn="ctr">
              <a:spcBef>
                <a:spcPts val="1632"/>
              </a:spcBef>
            </a:pPr>
            <a:r>
              <a:rPr lang="fr-FR" sz="6000" b="1" spc="50" dirty="0">
                <a:solidFill>
                  <a:srgbClr val="FFFFFF"/>
                </a:solidFill>
                <a:latin typeface="Roboto"/>
              </a:rPr>
              <a:t>SIGNATURES</a:t>
            </a:r>
            <a:r>
              <a:rPr lang="fr-FR" sz="6000" spc="50" dirty="0">
                <a:solidFill>
                  <a:srgbClr val="FFFFFF"/>
                </a:solidFill>
                <a:latin typeface="Roboto"/>
              </a:rPr>
              <a:t> ANALYSIS AND </a:t>
            </a:r>
          </a:p>
          <a:p>
            <a:pPr marL="342900" indent="-342900" algn="ctr">
              <a:spcBef>
                <a:spcPts val="1632"/>
              </a:spcBef>
            </a:pPr>
            <a:r>
              <a:rPr lang="fr-FR" sz="6000" b="1" spc="50" dirty="0">
                <a:solidFill>
                  <a:srgbClr val="FFFFFF"/>
                </a:solidFill>
                <a:latin typeface="Roboto"/>
              </a:rPr>
              <a:t>BEHAVIOR</a:t>
            </a:r>
            <a:r>
              <a:rPr lang="fr-FR" sz="6000" spc="50" dirty="0">
                <a:solidFill>
                  <a:srgbClr val="FFFFFF"/>
                </a:solidFill>
                <a:latin typeface="Roboto"/>
              </a:rPr>
              <a:t> ANALYSIS</a:t>
            </a:r>
          </a:p>
        </p:txBody>
      </p:sp>
    </p:spTree>
    <p:extLst>
      <p:ext uri="{BB962C8B-B14F-4D97-AF65-F5344CB8AC3E}">
        <p14:creationId xmlns:p14="http://schemas.microsoft.com/office/powerpoint/2010/main" val="359528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E5A573F-CC52-4146-9C76-3E6BD1F3BBB2}"/>
              </a:ext>
            </a:extLst>
          </p:cNvPr>
          <p:cNvSpPr>
            <a:spLocks noGrp="1"/>
          </p:cNvSpPr>
          <p:nvPr>
            <p:ph type="body" sz="quarter" idx="10"/>
          </p:nvPr>
        </p:nvSpPr>
        <p:spPr>
          <a:xfrm>
            <a:off x="9170580" y="2512100"/>
            <a:ext cx="8470363" cy="657921"/>
          </a:xfrm>
        </p:spPr>
        <p:txBody>
          <a:bodyPr/>
          <a:lstStyle/>
          <a:p>
            <a:r>
              <a:rPr lang="fr-FR" sz="3600" dirty="0"/>
              <a:t>THE PROTECTION OF VIRUS CODES</a:t>
            </a:r>
          </a:p>
        </p:txBody>
      </p:sp>
      <p:sp>
        <p:nvSpPr>
          <p:cNvPr id="3" name="Espace réservé du texte 2">
            <a:extLst>
              <a:ext uri="{FF2B5EF4-FFF2-40B4-BE49-F238E27FC236}">
                <a16:creationId xmlns:a16="http://schemas.microsoft.com/office/drawing/2014/main" id="{8481830E-D076-0D4A-A9B4-CC78A157FC10}"/>
              </a:ext>
            </a:extLst>
          </p:cNvPr>
          <p:cNvSpPr>
            <a:spLocks noGrp="1"/>
          </p:cNvSpPr>
          <p:nvPr>
            <p:ph type="body" sz="quarter" idx="11"/>
          </p:nvPr>
        </p:nvSpPr>
        <p:spPr/>
        <p:txBody>
          <a:bodyPr/>
          <a:lstStyle/>
          <a:p>
            <a:pPr marL="15875" indent="-15875"/>
            <a:r>
              <a:rPr lang="fr-FR" b="1" dirty="0"/>
              <a:t>The </a:t>
            </a:r>
            <a:r>
              <a:rPr lang="fr-FR" b="1" dirty="0" err="1"/>
              <a:t>detection</a:t>
            </a:r>
            <a:r>
              <a:rPr lang="fr-FR" b="1" dirty="0"/>
              <a:t> of virus </a:t>
            </a:r>
            <a:r>
              <a:rPr lang="fr-FR" b="1" dirty="0" err="1"/>
              <a:t>strains</a:t>
            </a:r>
            <a:r>
              <a:rPr lang="fr-FR" b="1" dirty="0"/>
              <a:t> </a:t>
            </a:r>
            <a:r>
              <a:rPr lang="fr-FR" b="1" dirty="0" err="1"/>
              <a:t>is</a:t>
            </a:r>
            <a:r>
              <a:rPr lang="fr-FR" b="1" dirty="0"/>
              <a:t> </a:t>
            </a:r>
            <a:r>
              <a:rPr lang="fr-FR" b="1" dirty="0" err="1"/>
              <a:t>very</a:t>
            </a:r>
            <a:r>
              <a:rPr lang="fr-FR" b="1" dirty="0"/>
              <a:t> </a:t>
            </a:r>
            <a:r>
              <a:rPr lang="fr-FR" b="1" dirty="0" err="1"/>
              <a:t>difficult</a:t>
            </a:r>
            <a:r>
              <a:rPr lang="fr-FR" b="1" dirty="0"/>
              <a:t> </a:t>
            </a:r>
            <a:r>
              <a:rPr lang="fr-FR" b="1" dirty="0" err="1"/>
              <a:t>because</a:t>
            </a:r>
            <a:r>
              <a:rPr lang="fr-FR" b="1" dirty="0"/>
              <a:t> of malware code protection</a:t>
            </a:r>
          </a:p>
          <a:p>
            <a:pPr marL="15875" indent="-15875"/>
            <a:endParaRPr lang="fr-FR" b="1" dirty="0"/>
          </a:p>
          <a:p>
            <a:pPr>
              <a:buBlip>
                <a:blip r:embed="rId3"/>
              </a:buBlip>
            </a:pPr>
            <a:r>
              <a:rPr lang="fr-FR" dirty="0" err="1"/>
              <a:t>Obfuscation</a:t>
            </a:r>
            <a:endParaRPr lang="fr-FR" dirty="0"/>
          </a:p>
          <a:p>
            <a:pPr>
              <a:buBlip>
                <a:blip r:embed="rId3"/>
              </a:buBlip>
            </a:pPr>
            <a:r>
              <a:rPr lang="fr-FR" dirty="0" err="1"/>
              <a:t>Cryptography</a:t>
            </a:r>
            <a:endParaRPr lang="fr-FR" dirty="0"/>
          </a:p>
          <a:p>
            <a:pPr>
              <a:buBlip>
                <a:blip r:embed="rId3"/>
              </a:buBlip>
            </a:pPr>
            <a:r>
              <a:rPr lang="fr-FR" dirty="0"/>
              <a:t>Auto-modification</a:t>
            </a:r>
          </a:p>
          <a:p>
            <a:pPr>
              <a:buBlip>
                <a:blip r:embed="rId3"/>
              </a:buBlip>
            </a:pPr>
            <a:r>
              <a:rPr lang="fr-FR" dirty="0"/>
              <a:t>Protection </a:t>
            </a:r>
            <a:r>
              <a:rPr lang="fr-FR" dirty="0" err="1"/>
              <a:t>againt</a:t>
            </a:r>
            <a:r>
              <a:rPr lang="fr-FR" dirty="0"/>
              <a:t> anti-</a:t>
            </a:r>
            <a:r>
              <a:rPr lang="fr-FR" dirty="0" err="1"/>
              <a:t>analysis</a:t>
            </a:r>
            <a:r>
              <a:rPr lang="fr-FR" dirty="0"/>
              <a:t> </a:t>
            </a:r>
            <a:r>
              <a:rPr lang="fr-FR" dirty="0" err="1"/>
              <a:t>measures</a:t>
            </a:r>
            <a:endParaRPr lang="fr-FR" dirty="0"/>
          </a:p>
        </p:txBody>
      </p:sp>
    </p:spTree>
    <p:extLst>
      <p:ext uri="{BB962C8B-B14F-4D97-AF65-F5344CB8AC3E}">
        <p14:creationId xmlns:p14="http://schemas.microsoft.com/office/powerpoint/2010/main" val="297145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9521A76-C4CA-D34D-AD1C-D8C391B613FA}"/>
              </a:ext>
            </a:extLst>
          </p:cNvPr>
          <p:cNvSpPr>
            <a:spLocks noGrp="1"/>
          </p:cNvSpPr>
          <p:nvPr>
            <p:ph type="body" sz="quarter" idx="10"/>
          </p:nvPr>
        </p:nvSpPr>
        <p:spPr/>
        <p:txBody>
          <a:bodyPr/>
          <a:lstStyle/>
          <a:p>
            <a:r>
              <a:rPr lang="fr-FR" dirty="0"/>
              <a:t>AUTO-MODIFICATIONS</a:t>
            </a:r>
          </a:p>
        </p:txBody>
      </p:sp>
      <p:sp>
        <p:nvSpPr>
          <p:cNvPr id="3" name="Espace réservé du texte 2">
            <a:extLst>
              <a:ext uri="{FF2B5EF4-FFF2-40B4-BE49-F238E27FC236}">
                <a16:creationId xmlns:a16="http://schemas.microsoft.com/office/drawing/2014/main" id="{3B3DF636-DFA0-454B-9AF5-0E499DAEDA33}"/>
              </a:ext>
            </a:extLst>
          </p:cNvPr>
          <p:cNvSpPr>
            <a:spLocks noGrp="1"/>
          </p:cNvSpPr>
          <p:nvPr>
            <p:ph type="body" sz="quarter" idx="11"/>
          </p:nvPr>
        </p:nvSpPr>
        <p:spPr/>
        <p:txBody>
          <a:bodyPr/>
          <a:lstStyle/>
          <a:p>
            <a:r>
              <a:rPr lang="fr-FR" dirty="0"/>
              <a:t>A </a:t>
            </a:r>
            <a:r>
              <a:rPr lang="fr-FR" dirty="0" err="1"/>
              <a:t>loop</a:t>
            </a:r>
            <a:r>
              <a:rPr lang="fr-FR" dirty="0"/>
              <a:t> of </a:t>
            </a:r>
            <a:r>
              <a:rPr lang="fr-FR" dirty="0" err="1"/>
              <a:t>decryption</a:t>
            </a:r>
            <a:endParaRPr lang="fr-FR" dirty="0"/>
          </a:p>
        </p:txBody>
      </p:sp>
      <p:pic>
        <p:nvPicPr>
          <p:cNvPr id="4" name="Espace réservé du contenu 5">
            <a:extLst>
              <a:ext uri="{FF2B5EF4-FFF2-40B4-BE49-F238E27FC236}">
                <a16:creationId xmlns:a16="http://schemas.microsoft.com/office/drawing/2014/main" id="{6F5037DB-7961-3542-8EFD-AF2D7ED324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90067" y="2343902"/>
            <a:ext cx="8129912" cy="6319558"/>
          </a:xfrm>
          <a:prstGeom prst="rect">
            <a:avLst/>
          </a:prstGeom>
        </p:spPr>
      </p:pic>
    </p:spTree>
    <p:extLst>
      <p:ext uri="{BB962C8B-B14F-4D97-AF65-F5344CB8AC3E}">
        <p14:creationId xmlns:p14="http://schemas.microsoft.com/office/powerpoint/2010/main" val="28444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9521A76-C4CA-D34D-AD1C-D8C391B613FA}"/>
              </a:ext>
            </a:extLst>
          </p:cNvPr>
          <p:cNvSpPr>
            <a:spLocks noGrp="1"/>
          </p:cNvSpPr>
          <p:nvPr>
            <p:ph type="body" sz="quarter" idx="10"/>
          </p:nvPr>
        </p:nvSpPr>
        <p:spPr>
          <a:xfrm>
            <a:off x="838200" y="2612567"/>
            <a:ext cx="9601944" cy="508511"/>
          </a:xfrm>
        </p:spPr>
        <p:txBody>
          <a:bodyPr/>
          <a:lstStyle/>
          <a:p>
            <a:r>
              <a:rPr lang="fr-FR" sz="2400" dirty="0"/>
              <a:t>PROTECTION AGAINST ANTI-MALWARES ANALYSIS</a:t>
            </a:r>
          </a:p>
        </p:txBody>
      </p:sp>
      <p:sp>
        <p:nvSpPr>
          <p:cNvPr id="3" name="Espace réservé du texte 2">
            <a:extLst>
              <a:ext uri="{FF2B5EF4-FFF2-40B4-BE49-F238E27FC236}">
                <a16:creationId xmlns:a16="http://schemas.microsoft.com/office/drawing/2014/main" id="{3B3DF636-DFA0-454B-9AF5-0E499DAEDA33}"/>
              </a:ext>
            </a:extLst>
          </p:cNvPr>
          <p:cNvSpPr>
            <a:spLocks noGrp="1"/>
          </p:cNvSpPr>
          <p:nvPr>
            <p:ph type="body" sz="quarter" idx="11"/>
          </p:nvPr>
        </p:nvSpPr>
        <p:spPr/>
        <p:txBody>
          <a:bodyPr/>
          <a:lstStyle/>
          <a:p>
            <a:pPr marL="15875" indent="-15875"/>
            <a:r>
              <a:rPr lang="fr-FR" sz="2800" dirty="0"/>
              <a:t>If the virus code </a:t>
            </a:r>
            <a:r>
              <a:rPr lang="fr-FR" sz="2800" dirty="0" err="1"/>
              <a:t>detects</a:t>
            </a:r>
            <a:r>
              <a:rPr lang="fr-FR" sz="2800" dirty="0"/>
              <a:t> a </a:t>
            </a:r>
            <a:r>
              <a:rPr lang="fr-FR" sz="2800" dirty="0" err="1"/>
              <a:t>virtual</a:t>
            </a:r>
            <a:r>
              <a:rPr lang="fr-FR" sz="2800" dirty="0"/>
              <a:t> machine, </a:t>
            </a:r>
            <a:r>
              <a:rPr lang="fr-FR" sz="2800" dirty="0" err="1"/>
              <a:t>it</a:t>
            </a:r>
            <a:r>
              <a:rPr lang="fr-FR" sz="2800" dirty="0"/>
              <a:t> </a:t>
            </a:r>
            <a:r>
              <a:rPr lang="fr-FR" sz="2800" dirty="0" err="1"/>
              <a:t>will</a:t>
            </a:r>
            <a:r>
              <a:rPr lang="fr-FR" sz="2800" dirty="0"/>
              <a:t> </a:t>
            </a:r>
            <a:r>
              <a:rPr lang="fr-FR" sz="2800" dirty="0" err="1"/>
              <a:t>execute</a:t>
            </a:r>
            <a:r>
              <a:rPr lang="fr-FR" sz="2800" dirty="0"/>
              <a:t> </a:t>
            </a:r>
            <a:r>
              <a:rPr lang="fr-FR" sz="2800" dirty="0" err="1"/>
              <a:t>some</a:t>
            </a:r>
            <a:r>
              <a:rPr lang="fr-FR" sz="2800" dirty="0"/>
              <a:t> </a:t>
            </a:r>
            <a:r>
              <a:rPr lang="fr-FR" sz="2800" dirty="0" err="1"/>
              <a:t>other</a:t>
            </a:r>
            <a:r>
              <a:rPr lang="fr-FR" sz="2800" dirty="0"/>
              <a:t> </a:t>
            </a:r>
            <a:r>
              <a:rPr lang="fr-FR" sz="2800" dirty="0" err="1"/>
              <a:t>operations</a:t>
            </a:r>
            <a:endParaRPr lang="fr-FR" sz="2800" dirty="0"/>
          </a:p>
        </p:txBody>
      </p:sp>
      <p:sp>
        <p:nvSpPr>
          <p:cNvPr id="7" name="Rectangle 6">
            <a:extLst>
              <a:ext uri="{FF2B5EF4-FFF2-40B4-BE49-F238E27FC236}">
                <a16:creationId xmlns:a16="http://schemas.microsoft.com/office/drawing/2014/main" id="{F5387B24-E65F-2C44-97D4-77B169BE12E8}"/>
              </a:ext>
            </a:extLst>
          </p:cNvPr>
          <p:cNvSpPr/>
          <p:nvPr/>
        </p:nvSpPr>
        <p:spPr>
          <a:xfrm>
            <a:off x="11376248" y="3121078"/>
            <a:ext cx="5112568" cy="1518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5125"/>
            <a:r>
              <a:rPr lang="fr-FR" dirty="0">
                <a:latin typeface="Arial" panose="020B0604020202020204" pitchFamily="34" charset="0"/>
                <a:cs typeface="Arial" panose="020B0604020202020204" pitchFamily="34" charset="0"/>
              </a:rPr>
              <a:t>MOV EAX,-1</a:t>
            </a:r>
          </a:p>
          <a:p>
            <a:pPr indent="365125"/>
            <a:r>
              <a:rPr lang="fr-FR" dirty="0">
                <a:latin typeface="Arial" panose="020B0604020202020204" pitchFamily="34" charset="0"/>
                <a:cs typeface="Arial" panose="020B0604020202020204" pitchFamily="34" charset="0"/>
              </a:rPr>
              <a:t>INT 2</a:t>
            </a:r>
            <a:r>
              <a:rPr lang="fr-FR" baseline="30000" dirty="0">
                <a:latin typeface="Arial" panose="020B0604020202020204" pitchFamily="34" charset="0"/>
                <a:cs typeface="Arial" panose="020B0604020202020204" pitchFamily="34" charset="0"/>
              </a:rPr>
              <a:t>E</a:t>
            </a:r>
            <a:endParaRPr lang="fr-FR" dirty="0">
              <a:latin typeface="Arial" panose="020B0604020202020204" pitchFamily="34" charset="0"/>
              <a:cs typeface="Arial" panose="020B0604020202020204" pitchFamily="34" charset="0"/>
            </a:endParaRPr>
          </a:p>
          <a:p>
            <a:pPr indent="365125"/>
            <a:r>
              <a:rPr lang="fr-FR" dirty="0">
                <a:latin typeface="Arial" panose="020B0604020202020204" pitchFamily="34" charset="0"/>
                <a:cs typeface="Arial" panose="020B0604020202020204" pitchFamily="34" charset="0"/>
              </a:rPr>
              <a:t>CMP WORD PTR DS:[EDX-2],2ECD</a:t>
            </a:r>
          </a:p>
        </p:txBody>
      </p:sp>
      <p:sp>
        <p:nvSpPr>
          <p:cNvPr id="8" name="ZoneTexte 7">
            <a:extLst>
              <a:ext uri="{FF2B5EF4-FFF2-40B4-BE49-F238E27FC236}">
                <a16:creationId xmlns:a16="http://schemas.microsoft.com/office/drawing/2014/main" id="{4FCD09FD-85C0-4643-9F8F-1208AEF4836C}"/>
              </a:ext>
            </a:extLst>
          </p:cNvPr>
          <p:cNvSpPr txBox="1"/>
          <p:nvPr/>
        </p:nvSpPr>
        <p:spPr>
          <a:xfrm>
            <a:off x="11376248" y="4927476"/>
            <a:ext cx="5112568" cy="2957861"/>
          </a:xfrm>
          <a:prstGeom prst="rect">
            <a:avLst/>
          </a:prstGeom>
          <a:noFill/>
        </p:spPr>
        <p:txBody>
          <a:bodyPr wrap="square" rtlCol="0">
            <a:spAutoFit/>
          </a:bodyPr>
          <a:lstStyle/>
          <a:p>
            <a:pPr marL="285750" indent="-285750">
              <a:lnSpc>
                <a:spcPct val="150000"/>
              </a:lnSpc>
              <a:buBlip>
                <a:blip r:embed="rId2"/>
              </a:buBlip>
            </a:pPr>
            <a:r>
              <a:rPr lang="fr-FR" dirty="0"/>
              <a:t>2E </a:t>
            </a:r>
            <a:r>
              <a:rPr lang="fr-FR" dirty="0" err="1"/>
              <a:t>interrupt</a:t>
            </a:r>
            <a:r>
              <a:rPr lang="fr-FR" dirty="0"/>
              <a:t> </a:t>
            </a:r>
            <a:r>
              <a:rPr lang="fr-FR" dirty="0" err="1"/>
              <a:t>with</a:t>
            </a:r>
            <a:r>
              <a:rPr lang="fr-FR" dirty="0"/>
              <a:t> an </a:t>
            </a:r>
            <a:r>
              <a:rPr lang="fr-FR" dirty="0" err="1"/>
              <a:t>invalid</a:t>
            </a:r>
            <a:r>
              <a:rPr lang="fr-FR" dirty="0"/>
              <a:t> EAX </a:t>
            </a:r>
            <a:r>
              <a:rPr lang="fr-FR" dirty="0" err="1"/>
              <a:t>register</a:t>
            </a:r>
            <a:endParaRPr lang="fr-FR" dirty="0"/>
          </a:p>
          <a:p>
            <a:pPr marL="285750" indent="-285750">
              <a:lnSpc>
                <a:spcPct val="150000"/>
              </a:lnSpc>
              <a:buBlip>
                <a:blip r:embed="rId2"/>
              </a:buBlip>
            </a:pPr>
            <a:r>
              <a:rPr lang="fr-FR" dirty="0"/>
              <a:t>Normal </a:t>
            </a:r>
            <a:r>
              <a:rPr lang="fr-FR" dirty="0" err="1"/>
              <a:t>behavior</a:t>
            </a:r>
            <a:r>
              <a:rPr lang="fr-FR" dirty="0"/>
              <a:t>: EDX </a:t>
            </a:r>
            <a:r>
              <a:rPr lang="fr-FR" dirty="0" err="1"/>
              <a:t>contains</a:t>
            </a:r>
            <a:r>
              <a:rPr lang="fr-FR" dirty="0"/>
              <a:t> the </a:t>
            </a:r>
            <a:r>
              <a:rPr lang="fr-FR" dirty="0" err="1"/>
              <a:t>following</a:t>
            </a:r>
            <a:r>
              <a:rPr lang="fr-FR" dirty="0"/>
              <a:t> instruction </a:t>
            </a:r>
            <a:r>
              <a:rPr lang="fr-FR" dirty="0" err="1"/>
              <a:t>address</a:t>
            </a:r>
            <a:endParaRPr lang="fr-FR" dirty="0"/>
          </a:p>
          <a:p>
            <a:pPr marL="285750" indent="-285750">
              <a:lnSpc>
                <a:spcPct val="150000"/>
              </a:lnSpc>
              <a:buBlip>
                <a:blip r:embed="rId2"/>
              </a:buBlip>
            </a:pPr>
            <a:r>
              <a:rPr lang="fr-FR" dirty="0" err="1"/>
              <a:t>We</a:t>
            </a:r>
            <a:r>
              <a:rPr lang="fr-FR" dirty="0"/>
              <a:t> test if EDX-2 points to the </a:t>
            </a:r>
            <a:r>
              <a:rPr lang="fr-FR" dirty="0" err="1"/>
              <a:t>opcode</a:t>
            </a:r>
            <a:r>
              <a:rPr lang="fr-FR" dirty="0"/>
              <a:t> of INT 2E, </a:t>
            </a:r>
            <a:r>
              <a:rPr lang="fr-FR" dirty="0" err="1"/>
              <a:t>here</a:t>
            </a:r>
            <a:r>
              <a:rPr lang="fr-FR" dirty="0"/>
              <a:t> 2ECD</a:t>
            </a:r>
          </a:p>
          <a:p>
            <a:pPr marL="285750" indent="-285750">
              <a:lnSpc>
                <a:spcPct val="150000"/>
              </a:lnSpc>
              <a:buBlip>
                <a:blip r:embed="rId2"/>
              </a:buBlip>
            </a:pPr>
            <a:r>
              <a:rPr lang="fr-FR" dirty="0"/>
              <a:t>If the program </a:t>
            </a:r>
            <a:r>
              <a:rPr lang="fr-FR" dirty="0" err="1"/>
              <a:t>is</a:t>
            </a:r>
            <a:r>
              <a:rPr lang="fr-FR" dirty="0"/>
              <a:t> </a:t>
            </a:r>
            <a:r>
              <a:rPr lang="fr-FR" dirty="0" err="1"/>
              <a:t>supervised</a:t>
            </a:r>
            <a:r>
              <a:rPr lang="fr-FR" dirty="0"/>
              <a:t>, EDX </a:t>
            </a:r>
            <a:r>
              <a:rPr lang="fr-FR" dirty="0" err="1"/>
              <a:t>contains</a:t>
            </a:r>
            <a:r>
              <a:rPr lang="fr-FR" dirty="0"/>
              <a:t> 0xFFFFFF</a:t>
            </a:r>
          </a:p>
        </p:txBody>
      </p:sp>
    </p:spTree>
    <p:extLst>
      <p:ext uri="{BB962C8B-B14F-4D97-AF65-F5344CB8AC3E}">
        <p14:creationId xmlns:p14="http://schemas.microsoft.com/office/powerpoint/2010/main" val="47808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64BD4A4-3F53-4646-8A22-753172FFEF4E}"/>
              </a:ext>
            </a:extLst>
          </p:cNvPr>
          <p:cNvSpPr>
            <a:spLocks noGrp="1"/>
          </p:cNvSpPr>
          <p:nvPr>
            <p:ph type="body" sz="quarter" idx="10"/>
          </p:nvPr>
        </p:nvSpPr>
        <p:spPr/>
        <p:txBody>
          <a:bodyPr/>
          <a:lstStyle/>
          <a:p>
            <a:r>
              <a:rPr lang="fr-FR" dirty="0"/>
              <a:t>PROTECTIONS AGAINST ANTI-MALWARE ANALYSIS</a:t>
            </a:r>
          </a:p>
        </p:txBody>
      </p:sp>
      <p:sp>
        <p:nvSpPr>
          <p:cNvPr id="3" name="ZoneTexte 2">
            <a:extLst>
              <a:ext uri="{FF2B5EF4-FFF2-40B4-BE49-F238E27FC236}">
                <a16:creationId xmlns:a16="http://schemas.microsoft.com/office/drawing/2014/main" id="{6A7E474B-45DB-BF43-895B-20E94F627B24}"/>
              </a:ext>
            </a:extLst>
          </p:cNvPr>
          <p:cNvSpPr txBox="1"/>
          <p:nvPr/>
        </p:nvSpPr>
        <p:spPr>
          <a:xfrm>
            <a:off x="4771046" y="3673723"/>
            <a:ext cx="8424936" cy="830997"/>
          </a:xfrm>
          <a:prstGeom prst="rect">
            <a:avLst/>
          </a:prstGeom>
          <a:noFill/>
        </p:spPr>
        <p:txBody>
          <a:bodyPr wrap="square" rtlCol="0">
            <a:spAutoFit/>
          </a:bodyPr>
          <a:lstStyle/>
          <a:p>
            <a:pPr algn="ctr"/>
            <a:r>
              <a:rPr lang="fr-FR" sz="2400" dirty="0">
                <a:solidFill>
                  <a:schemeClr val="accent2"/>
                </a:solidFill>
              </a:rPr>
              <a:t>If the virus code </a:t>
            </a:r>
            <a:r>
              <a:rPr lang="fr-FR" sz="2400" dirty="0" err="1">
                <a:solidFill>
                  <a:schemeClr val="accent2"/>
                </a:solidFill>
              </a:rPr>
              <a:t>detects</a:t>
            </a:r>
            <a:r>
              <a:rPr lang="fr-FR" sz="2400" dirty="0">
                <a:solidFill>
                  <a:schemeClr val="accent2"/>
                </a:solidFill>
              </a:rPr>
              <a:t> a </a:t>
            </a:r>
            <a:r>
              <a:rPr lang="fr-FR" sz="2400" dirty="0" err="1">
                <a:solidFill>
                  <a:schemeClr val="accent2"/>
                </a:solidFill>
              </a:rPr>
              <a:t>debogger</a:t>
            </a:r>
            <a:r>
              <a:rPr lang="fr-FR" sz="2400" dirty="0">
                <a:solidFill>
                  <a:schemeClr val="accent2"/>
                </a:solidFill>
              </a:rPr>
              <a:t>, </a:t>
            </a:r>
            <a:r>
              <a:rPr lang="fr-FR" sz="2400" dirty="0" err="1">
                <a:solidFill>
                  <a:schemeClr val="accent2"/>
                </a:solidFill>
              </a:rPr>
              <a:t>it</a:t>
            </a:r>
            <a:r>
              <a:rPr lang="fr-FR" sz="2400" dirty="0">
                <a:solidFill>
                  <a:schemeClr val="accent2"/>
                </a:solidFill>
              </a:rPr>
              <a:t> </a:t>
            </a:r>
            <a:r>
              <a:rPr lang="fr-FR" sz="2400" dirty="0" err="1">
                <a:solidFill>
                  <a:schemeClr val="accent2"/>
                </a:solidFill>
              </a:rPr>
              <a:t>will</a:t>
            </a:r>
            <a:r>
              <a:rPr lang="fr-FR" sz="2400" dirty="0">
                <a:solidFill>
                  <a:schemeClr val="accent2"/>
                </a:solidFill>
              </a:rPr>
              <a:t> </a:t>
            </a:r>
            <a:r>
              <a:rPr lang="fr-FR" sz="2400" dirty="0" err="1">
                <a:solidFill>
                  <a:schemeClr val="accent2"/>
                </a:solidFill>
              </a:rPr>
              <a:t>execute</a:t>
            </a:r>
            <a:r>
              <a:rPr lang="fr-FR" sz="2400" dirty="0">
                <a:solidFill>
                  <a:schemeClr val="accent2"/>
                </a:solidFill>
              </a:rPr>
              <a:t> </a:t>
            </a:r>
            <a:r>
              <a:rPr lang="fr-FR" sz="2400" dirty="0" err="1">
                <a:solidFill>
                  <a:schemeClr val="accent2"/>
                </a:solidFill>
              </a:rPr>
              <a:t>some</a:t>
            </a:r>
            <a:r>
              <a:rPr lang="fr-FR" sz="2400" dirty="0">
                <a:solidFill>
                  <a:schemeClr val="accent2"/>
                </a:solidFill>
              </a:rPr>
              <a:t> </a:t>
            </a:r>
            <a:r>
              <a:rPr lang="fr-FR" sz="2400" dirty="0" err="1">
                <a:solidFill>
                  <a:schemeClr val="accent2"/>
                </a:solidFill>
              </a:rPr>
              <a:t>other</a:t>
            </a:r>
            <a:r>
              <a:rPr lang="fr-FR" sz="2400" dirty="0">
                <a:solidFill>
                  <a:schemeClr val="accent2"/>
                </a:solidFill>
              </a:rPr>
              <a:t> </a:t>
            </a:r>
            <a:r>
              <a:rPr lang="fr-FR" sz="2400" dirty="0" err="1">
                <a:solidFill>
                  <a:schemeClr val="accent2"/>
                </a:solidFill>
              </a:rPr>
              <a:t>benign</a:t>
            </a:r>
            <a:r>
              <a:rPr lang="fr-FR" sz="2400" dirty="0">
                <a:solidFill>
                  <a:schemeClr val="accent2"/>
                </a:solidFill>
              </a:rPr>
              <a:t> </a:t>
            </a:r>
            <a:r>
              <a:rPr lang="fr-FR" sz="2400" dirty="0" err="1">
                <a:solidFill>
                  <a:schemeClr val="accent2"/>
                </a:solidFill>
              </a:rPr>
              <a:t>operations</a:t>
            </a:r>
            <a:endParaRPr lang="fr-FR" sz="2400" dirty="0">
              <a:solidFill>
                <a:schemeClr val="accent2"/>
              </a:solidFill>
            </a:endParaRPr>
          </a:p>
        </p:txBody>
      </p:sp>
      <p:sp>
        <p:nvSpPr>
          <p:cNvPr id="4" name="Espace réservé du texte 1">
            <a:extLst>
              <a:ext uri="{FF2B5EF4-FFF2-40B4-BE49-F238E27FC236}">
                <a16:creationId xmlns:a16="http://schemas.microsoft.com/office/drawing/2014/main" id="{C7816F88-9C8F-714C-8DE4-EEFD5F9AE93E}"/>
              </a:ext>
            </a:extLst>
          </p:cNvPr>
          <p:cNvSpPr txBox="1">
            <a:spLocks/>
          </p:cNvSpPr>
          <p:nvPr/>
        </p:nvSpPr>
        <p:spPr>
          <a:xfrm>
            <a:off x="-577080" y="5023033"/>
            <a:ext cx="14108434" cy="1066800"/>
          </a:xfrm>
          <a:prstGeom prst="rect">
            <a:avLst/>
          </a:prstGeom>
        </p:spPr>
        <p:txBody>
          <a:bodyPr/>
          <a:lstStyle>
            <a:lvl1pPr marL="342900" indent="-342900" algn="r" defTabSz="914400" rtl="0" eaLnBrk="1" latinLnBrk="0" hangingPunct="1">
              <a:lnSpc>
                <a:spcPct val="150000"/>
              </a:lnSpc>
              <a:spcBef>
                <a:spcPts val="1632"/>
              </a:spcBef>
              <a:buFont typeface="Arial" pitchFamily="34" charset="0"/>
              <a:buNone/>
              <a:defRPr lang="fr-FR" sz="3600" b="1" i="0" kern="1200" spc="473" dirty="0">
                <a:solidFill>
                  <a:schemeClr val="accent1"/>
                </a:solidFill>
                <a:latin typeface="Candara" panose="020E0502030303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800" dirty="0"/>
              <a:t>DRIVER OF DUQU (</a:t>
            </a:r>
            <a:r>
              <a:rPr lang="fr-FR" sz="2800" dirty="0" err="1"/>
              <a:t>which</a:t>
            </a:r>
            <a:r>
              <a:rPr lang="fr-FR" sz="2800" dirty="0"/>
              <a:t> descends </a:t>
            </a:r>
            <a:r>
              <a:rPr lang="fr-FR" sz="2800" dirty="0" err="1"/>
              <a:t>from</a:t>
            </a:r>
            <a:r>
              <a:rPr lang="fr-FR" sz="2800" dirty="0"/>
              <a:t> STUXNET)</a:t>
            </a:r>
          </a:p>
        </p:txBody>
      </p:sp>
      <p:pic>
        <p:nvPicPr>
          <p:cNvPr id="5" name="Espace réservé du contenu 12">
            <a:extLst>
              <a:ext uri="{FF2B5EF4-FFF2-40B4-BE49-F238E27FC236}">
                <a16:creationId xmlns:a16="http://schemas.microsoft.com/office/drawing/2014/main" id="{D65F4F69-3EFD-CD4B-B629-3CF34DDC4694}"/>
              </a:ext>
            </a:extLst>
          </p:cNvPr>
          <p:cNvPicPr>
            <a:picLocks noChangeAspect="1"/>
          </p:cNvPicPr>
          <p:nvPr/>
        </p:nvPicPr>
        <p:blipFill>
          <a:blip r:embed="rId3"/>
          <a:stretch>
            <a:fillRect/>
          </a:stretch>
        </p:blipFill>
        <p:spPr>
          <a:xfrm>
            <a:off x="4216400" y="5807987"/>
            <a:ext cx="9855200" cy="1930400"/>
          </a:xfrm>
          <a:prstGeom prst="rect">
            <a:avLst/>
          </a:prstGeom>
        </p:spPr>
      </p:pic>
      <p:sp>
        <p:nvSpPr>
          <p:cNvPr id="6" name="ZoneTexte 5">
            <a:extLst>
              <a:ext uri="{FF2B5EF4-FFF2-40B4-BE49-F238E27FC236}">
                <a16:creationId xmlns:a16="http://schemas.microsoft.com/office/drawing/2014/main" id="{8D278D1A-E77C-A44C-8EF3-6E1EC7B168A6}"/>
              </a:ext>
            </a:extLst>
          </p:cNvPr>
          <p:cNvSpPr txBox="1"/>
          <p:nvPr/>
        </p:nvSpPr>
        <p:spPr>
          <a:xfrm>
            <a:off x="2843300" y="8061676"/>
            <a:ext cx="12601400" cy="461665"/>
          </a:xfrm>
          <a:prstGeom prst="rect">
            <a:avLst/>
          </a:prstGeom>
          <a:noFill/>
        </p:spPr>
        <p:txBody>
          <a:bodyPr wrap="square" rtlCol="0">
            <a:spAutoFit/>
          </a:bodyPr>
          <a:lstStyle/>
          <a:p>
            <a:pPr algn="ctr"/>
            <a:r>
              <a:rPr lang="fr-FR" sz="2400" dirty="0" err="1">
                <a:solidFill>
                  <a:schemeClr val="accent2"/>
                </a:solidFill>
              </a:rPr>
              <a:t>Duqu</a:t>
            </a:r>
            <a:r>
              <a:rPr lang="fr-FR" sz="2400" dirty="0">
                <a:solidFill>
                  <a:schemeClr val="accent2"/>
                </a:solidFill>
              </a:rPr>
              <a:t> </a:t>
            </a:r>
            <a:r>
              <a:rPr lang="fr-FR" sz="2400" dirty="0" err="1">
                <a:solidFill>
                  <a:schemeClr val="accent2"/>
                </a:solidFill>
              </a:rPr>
              <a:t>search</a:t>
            </a:r>
            <a:r>
              <a:rPr lang="fr-FR" sz="2400" dirty="0">
                <a:solidFill>
                  <a:schemeClr val="accent2"/>
                </a:solidFill>
              </a:rPr>
              <a:t> to </a:t>
            </a:r>
            <a:r>
              <a:rPr lang="fr-FR" sz="2400" dirty="0" err="1">
                <a:solidFill>
                  <a:schemeClr val="accent2"/>
                </a:solidFill>
              </a:rPr>
              <a:t>steal</a:t>
            </a:r>
            <a:r>
              <a:rPr lang="fr-FR" sz="2400" dirty="0">
                <a:solidFill>
                  <a:schemeClr val="accent2"/>
                </a:solidFill>
              </a:rPr>
              <a:t> data. This virus </a:t>
            </a:r>
            <a:r>
              <a:rPr lang="fr-FR" sz="2400" dirty="0" err="1">
                <a:solidFill>
                  <a:schemeClr val="accent2"/>
                </a:solidFill>
              </a:rPr>
              <a:t>was</a:t>
            </a:r>
            <a:r>
              <a:rPr lang="fr-FR" sz="2400" dirty="0">
                <a:solidFill>
                  <a:schemeClr val="accent2"/>
                </a:solidFill>
              </a:rPr>
              <a:t> running more </a:t>
            </a:r>
            <a:r>
              <a:rPr lang="fr-FR" sz="2400" dirty="0" err="1">
                <a:solidFill>
                  <a:schemeClr val="accent2"/>
                </a:solidFill>
              </a:rPr>
              <a:t>than</a:t>
            </a:r>
            <a:r>
              <a:rPr lang="fr-FR" sz="2400" dirty="0">
                <a:solidFill>
                  <a:schemeClr val="accent2"/>
                </a:solidFill>
              </a:rPr>
              <a:t> </a:t>
            </a:r>
            <a:r>
              <a:rPr lang="fr-FR" sz="2400" dirty="0" err="1">
                <a:solidFill>
                  <a:schemeClr val="accent2"/>
                </a:solidFill>
              </a:rPr>
              <a:t>decade</a:t>
            </a:r>
            <a:r>
              <a:rPr lang="fr-FR" sz="2400" dirty="0">
                <a:solidFill>
                  <a:schemeClr val="accent2"/>
                </a:solidFill>
              </a:rPr>
              <a:t> </a:t>
            </a:r>
            <a:r>
              <a:rPr lang="fr-FR" sz="2400" dirty="0" err="1">
                <a:solidFill>
                  <a:schemeClr val="accent2"/>
                </a:solidFill>
              </a:rPr>
              <a:t>before</a:t>
            </a:r>
            <a:r>
              <a:rPr lang="fr-FR" sz="2400" dirty="0">
                <a:solidFill>
                  <a:schemeClr val="accent2"/>
                </a:solidFill>
              </a:rPr>
              <a:t> </a:t>
            </a:r>
            <a:r>
              <a:rPr lang="fr-FR" sz="2400" dirty="0" err="1">
                <a:solidFill>
                  <a:schemeClr val="accent2"/>
                </a:solidFill>
              </a:rPr>
              <a:t>being</a:t>
            </a:r>
            <a:r>
              <a:rPr lang="fr-FR" sz="2400" dirty="0">
                <a:solidFill>
                  <a:schemeClr val="accent2"/>
                </a:solidFill>
              </a:rPr>
              <a:t> </a:t>
            </a:r>
            <a:r>
              <a:rPr lang="fr-FR" sz="2400" dirty="0" err="1">
                <a:solidFill>
                  <a:schemeClr val="accent2"/>
                </a:solidFill>
              </a:rPr>
              <a:t>detected</a:t>
            </a:r>
            <a:endParaRPr lang="fr-FR" sz="2400" dirty="0">
              <a:solidFill>
                <a:schemeClr val="accent2"/>
              </a:solidFill>
            </a:endParaRPr>
          </a:p>
        </p:txBody>
      </p:sp>
    </p:spTree>
    <p:extLst>
      <p:ext uri="{BB962C8B-B14F-4D97-AF65-F5344CB8AC3E}">
        <p14:creationId xmlns:p14="http://schemas.microsoft.com/office/powerpoint/2010/main" val="303376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C3D705C-8D7B-0E40-9616-8EB4EE40EE8D}"/>
              </a:ext>
            </a:extLst>
          </p:cNvPr>
          <p:cNvSpPr>
            <a:spLocks noGrp="1"/>
          </p:cNvSpPr>
          <p:nvPr>
            <p:ph type="body" sz="quarter" idx="12"/>
          </p:nvPr>
        </p:nvSpPr>
        <p:spPr>
          <a:xfrm>
            <a:off x="990600" y="4737474"/>
            <a:ext cx="8153400" cy="812052"/>
          </a:xfrm>
        </p:spPr>
        <p:txBody>
          <a:bodyPr/>
          <a:lstStyle/>
          <a:p>
            <a:pPr marL="15875" indent="-15875"/>
            <a:r>
              <a:rPr lang="fr-FR" sz="4400" dirty="0"/>
              <a:t>THE WEAKNESS OF BEHAVIOR ANALYSIS</a:t>
            </a:r>
          </a:p>
        </p:txBody>
      </p:sp>
      <p:sp>
        <p:nvSpPr>
          <p:cNvPr id="3" name="Espace réservé du texte 2">
            <a:extLst>
              <a:ext uri="{FF2B5EF4-FFF2-40B4-BE49-F238E27FC236}">
                <a16:creationId xmlns:a16="http://schemas.microsoft.com/office/drawing/2014/main" id="{86E80601-4626-F64E-8E5E-A8EC20F2A565}"/>
              </a:ext>
            </a:extLst>
          </p:cNvPr>
          <p:cNvSpPr>
            <a:spLocks noGrp="1"/>
          </p:cNvSpPr>
          <p:nvPr>
            <p:ph type="body" sz="quarter" idx="10"/>
          </p:nvPr>
        </p:nvSpPr>
        <p:spPr/>
        <p:txBody>
          <a:bodyPr/>
          <a:lstStyle/>
          <a:p>
            <a:r>
              <a:rPr lang="fr-FR" dirty="0"/>
              <a:t>A GENERAL PANORAMA</a:t>
            </a:r>
          </a:p>
        </p:txBody>
      </p:sp>
    </p:spTree>
    <p:extLst>
      <p:ext uri="{BB962C8B-B14F-4D97-AF65-F5344CB8AC3E}">
        <p14:creationId xmlns:p14="http://schemas.microsoft.com/office/powerpoint/2010/main" val="46622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Personnalisé 1">
      <a:dk1>
        <a:srgbClr val="080908"/>
      </a:dk1>
      <a:lt1>
        <a:srgbClr val="FFFFFF"/>
      </a:lt1>
      <a:dk2>
        <a:srgbClr val="2C5E9A"/>
      </a:dk2>
      <a:lt2>
        <a:srgbClr val="FEFFFE"/>
      </a:lt2>
      <a:accent1>
        <a:srgbClr val="2C5E9A"/>
      </a:accent1>
      <a:accent2>
        <a:srgbClr val="717371"/>
      </a:accent2>
      <a:accent3>
        <a:srgbClr val="92D5F4"/>
      </a:accent3>
      <a:accent4>
        <a:srgbClr val="2D599A"/>
      </a:accent4>
      <a:accent5>
        <a:srgbClr val="4BACC6"/>
      </a:accent5>
      <a:accent6>
        <a:srgbClr val="343131"/>
      </a:accent6>
      <a:hlink>
        <a:srgbClr val="8BDFFB"/>
      </a:hlink>
      <a:folHlink>
        <a:srgbClr val="80008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ppt" id="{8BC6B711-5173-AE47-9494-54ACE01FA84D}" vid="{047B4F73-4A1D-814E-9C52-78C8F6EAF24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14269</TotalTime>
  <Words>4274</Words>
  <Application>Microsoft Office PowerPoint</Application>
  <PresentationFormat>Personnalisé</PresentationFormat>
  <Paragraphs>627</Paragraphs>
  <Slides>38</Slides>
  <Notes>29</Notes>
  <HiddenSlides>0</HiddenSlides>
  <MMClips>1</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38</vt:i4>
      </vt:variant>
    </vt:vector>
  </HeadingPairs>
  <TitlesOfParts>
    <vt:vector size="50" baseType="lpstr">
      <vt:lpstr>Calibri</vt:lpstr>
      <vt:lpstr>Roboto Condensed Bold</vt:lpstr>
      <vt:lpstr>Roboto Bold</vt:lpstr>
      <vt:lpstr>Helvetica</vt:lpstr>
      <vt:lpstr>Calibri Light</vt:lpstr>
      <vt:lpstr>Times</vt:lpstr>
      <vt:lpstr>Roboto</vt:lpstr>
      <vt:lpstr>Andale Mono</vt:lpstr>
      <vt:lpstr>Candara</vt:lpstr>
      <vt:lpstr>Arial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alice minetto</dc:creator>
  <cp:lastModifiedBy>PSC France</cp:lastModifiedBy>
  <cp:revision>46</cp:revision>
  <dcterms:created xsi:type="dcterms:W3CDTF">2021-12-01T15:49:33Z</dcterms:created>
  <dcterms:modified xsi:type="dcterms:W3CDTF">2022-03-04T16:01:58Z</dcterms:modified>
  <dc:identifier>DAEdKvMrUbY</dc:identifier>
</cp:coreProperties>
</file>